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F85-2889-4A82-8342-DD2F1C4D484B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6B6-92A0-42F9-9029-2EDB5EC93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0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F85-2889-4A82-8342-DD2F1C4D484B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6B6-92A0-42F9-9029-2EDB5EC93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3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F85-2889-4A82-8342-DD2F1C4D484B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6B6-92A0-42F9-9029-2EDB5EC93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4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F85-2889-4A82-8342-DD2F1C4D484B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6B6-92A0-42F9-9029-2EDB5EC93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8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F85-2889-4A82-8342-DD2F1C4D484B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6B6-92A0-42F9-9029-2EDB5EC93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F85-2889-4A82-8342-DD2F1C4D484B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6B6-92A0-42F9-9029-2EDB5EC93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0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F85-2889-4A82-8342-DD2F1C4D484B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6B6-92A0-42F9-9029-2EDB5EC93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2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F85-2889-4A82-8342-DD2F1C4D484B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6B6-92A0-42F9-9029-2EDB5EC93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5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F85-2889-4A82-8342-DD2F1C4D484B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6B6-92A0-42F9-9029-2EDB5EC93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3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F85-2889-4A82-8342-DD2F1C4D484B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6B6-92A0-42F9-9029-2EDB5EC93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1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F85-2889-4A82-8342-DD2F1C4D484B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6B6-92A0-42F9-9029-2EDB5EC93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6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DF85-2889-4A82-8342-DD2F1C4D484B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1C6B6-92A0-42F9-9029-2EDB5EC93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5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5684" r="937" b="14973"/>
          <a:stretch/>
        </p:blipFill>
        <p:spPr>
          <a:xfrm>
            <a:off x="0" y="-114300"/>
            <a:ext cx="12192000" cy="691515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55064" y="2962888"/>
            <a:ext cx="7881871" cy="2163650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Игра в жизни ребёнка</a:t>
            </a:r>
            <a:endParaRPr lang="ru-RU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926432" y="7005"/>
            <a:ext cx="102990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Презентация группы «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РАДУГА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Воспитатели: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ЛИСИЦЫНА Марина Дмитриевна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ГРИГОРОВА Светлана Петровна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8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" y="8503"/>
            <a:ext cx="12178396" cy="68494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250" y="650423"/>
            <a:ext cx="1196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трудовые (бытовые) </a:t>
            </a:r>
            <a:r>
              <a:rPr lang="ru-RU" sz="3600" dirty="0" smtClean="0">
                <a:latin typeface="Arial Black" panose="020B0A04020102020204" pitchFamily="34" charset="0"/>
              </a:rPr>
              <a:t>игры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6325" y="1828799"/>
            <a:ext cx="10357836" cy="4180115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solidFill>
                  <a:schemeClr val="tx1"/>
                </a:solidFill>
              </a:rPr>
              <a:t>Трудовые (бытовые) игры знакомят с историческим наследием русского народа, с повседневным трудом наших предков. («Горшок», «Каравай», «Я весёлая ткачиха, «Клубочек», «Баба сеяла горох», «Мельница» и др.)</a:t>
            </a:r>
            <a:r>
              <a:rPr lang="ru-RU" sz="3400" b="1" dirty="0" smtClean="0">
                <a:solidFill>
                  <a:schemeClr val="tx1"/>
                </a:solidFill>
              </a:rPr>
              <a:t>.</a:t>
            </a: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81" y="0"/>
            <a:ext cx="51435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4" y="46262"/>
            <a:ext cx="11239500" cy="67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50" y="650423"/>
            <a:ext cx="1196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Игры </a:t>
            </a:r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 ведущим (водящим)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6325" y="1665509"/>
            <a:ext cx="10357836" cy="4767944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/>
                </a:solidFill>
              </a:rPr>
              <a:t>Игры</a:t>
            </a:r>
            <a:r>
              <a:rPr lang="ru-RU" sz="3400" dirty="0">
                <a:solidFill>
                  <a:schemeClr val="tx1"/>
                </a:solidFill>
              </a:rPr>
              <a:t>, где игрок выполняет какое-то действие или ведёт игру. («Звонари», «Отгадай, чей голосок», «Море волнуется», «Сижу на камушке»).</a:t>
            </a:r>
          </a:p>
          <a:p>
            <a:pPr algn="ctr"/>
            <a:r>
              <a:rPr lang="ru-RU" sz="3400" dirty="0">
                <a:solidFill>
                  <a:schemeClr val="tx1"/>
                </a:solidFill>
              </a:rPr>
              <a:t>         Игры – забавы – это игры, которые веселят, забавляют ребёнка и, в то же время, несут в себе какой – то познавательный и воспитательный элемент. К ним относятся игры «Сорока-сорока», «Ладушки», «Идёт коза рогатая», «По кочкам», «Баба сеяла горох», и др.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0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078" r="11902"/>
          <a:stretch/>
        </p:blipFill>
        <p:spPr>
          <a:xfrm>
            <a:off x="-1" y="2614015"/>
            <a:ext cx="12192001" cy="42439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250" y="372830"/>
            <a:ext cx="1196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Игры </a:t>
            </a:r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драматические (с элементами театрализованных действий)</a:t>
            </a:r>
            <a:endParaRPr lang="ru-RU" sz="7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6325" y="2090057"/>
            <a:ext cx="10357836" cy="4343396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solidFill>
                  <a:schemeClr val="tx1"/>
                </a:solidFill>
              </a:rPr>
              <a:t>это игры, которые требуют искусство «артиста», умение на время превратиться в какого - то героя игры и выполнять его действия («Заинька, выходи», «Волк-волчок», «Бабка </a:t>
            </a:r>
            <a:r>
              <a:rPr lang="ru-RU" sz="3400" b="1" dirty="0" err="1">
                <a:solidFill>
                  <a:schemeClr val="tx1"/>
                </a:solidFill>
              </a:rPr>
              <a:t>Ёжка</a:t>
            </a:r>
            <a:r>
              <a:rPr lang="ru-RU" sz="3400" b="1" dirty="0">
                <a:solidFill>
                  <a:schemeClr val="tx1"/>
                </a:solidFill>
              </a:rPr>
              <a:t>», «Идёт коза по лесу», «Дрёма» и др.)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0"/>
            <a:ext cx="51435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картинки игры детский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69" y="16217"/>
            <a:ext cx="9037410" cy="68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50" y="372830"/>
            <a:ext cx="1196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Народные игры позволяют решать следующие задачи</a:t>
            </a:r>
            <a:endParaRPr lang="ru-RU" sz="107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32" y="1190021"/>
            <a:ext cx="11348357" cy="832757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умений выполнять игровые образы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33" y="2140781"/>
            <a:ext cx="11348357" cy="832757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творческой индивидуальности;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34" y="3093166"/>
            <a:ext cx="11348357" cy="832757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музыкального и эстетического вкуса;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9227" y="4009418"/>
            <a:ext cx="11348357" cy="832757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всех психических процессов;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9227" y="4927523"/>
            <a:ext cx="11348357" cy="832757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понимания красоты речи;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9228" y="5841923"/>
            <a:ext cx="11348357" cy="832757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духовной сферы, патриотических чувств;</a:t>
            </a:r>
            <a:endParaRPr lang="ru-RU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картинки игры детский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69" y="16217"/>
            <a:ext cx="9037410" cy="68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50" y="372830"/>
            <a:ext cx="1196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Народные игры позволяют решать следующие задачи</a:t>
            </a:r>
            <a:endParaRPr lang="ru-RU" sz="107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32" y="1190021"/>
            <a:ext cx="11348357" cy="832757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эмоциональной сферы;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33" y="2597985"/>
            <a:ext cx="11348357" cy="832757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физических качеств, здоровья;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34" y="4138203"/>
            <a:ext cx="11348357" cy="832757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коммуникативных качеств.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9227" y="5593284"/>
            <a:ext cx="11348357" cy="832757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 к народной культуре, традициям.</a:t>
            </a:r>
            <a:endParaRPr lang="ru-RU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53" y="870132"/>
            <a:ext cx="5694947" cy="56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50" y="372830"/>
            <a:ext cx="1196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В работе используются следующие методы</a:t>
            </a:r>
            <a:endParaRPr lang="ru-RU" sz="107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32" y="1190021"/>
            <a:ext cx="3756005" cy="832757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словесный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32" y="2149642"/>
            <a:ext cx="3756006" cy="4572000"/>
          </a:xfrm>
          <a:prstGeom prst="roundRect">
            <a:avLst/>
          </a:prstGeom>
          <a:gradFill>
            <a:gsLst>
              <a:gs pos="91891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- рассказы об игре, её правилах;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- объяснение значений старинных слов;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- беседы с элементами диалога;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- вопросы - ответы;</a:t>
            </a:r>
          </a:p>
          <a:p>
            <a:r>
              <a:rPr lang="ru-RU" dirty="0">
                <a:solidFill>
                  <a:srgbClr val="FF0000"/>
                </a:solidFill>
              </a:rPr>
              <a:t>- заучивание текста народных игр,</a:t>
            </a:r>
            <a:endParaRPr lang="ru-RU" sz="34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40985" y="1190021"/>
            <a:ext cx="3756005" cy="832757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наглядный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47238" y="1190020"/>
            <a:ext cx="3756005" cy="832757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практический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40984" y="2149642"/>
            <a:ext cx="3756006" cy="4572000"/>
          </a:xfrm>
          <a:prstGeom prst="roundRect">
            <a:avLst/>
          </a:prstGeom>
          <a:gradFill>
            <a:gsLst>
              <a:gs pos="91891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- рассматривание иллюстраций к играм;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- рассматривание предметов старинной утвари, мебели;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- рассматривание костюмов;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- показ презентаций.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47237" y="2149642"/>
            <a:ext cx="3756006" cy="4572000"/>
          </a:xfrm>
          <a:prstGeom prst="roundRect">
            <a:avLst/>
          </a:prstGeom>
          <a:gradFill>
            <a:gsLst>
              <a:gs pos="91891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- проведение игр;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- изготовление шапочек, ободков, атрибутов к играм;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- проведение праздников и развлечений;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- консультации для родителей;</a:t>
            </a:r>
          </a:p>
          <a:p>
            <a:r>
              <a:rPr lang="ru-RU" dirty="0">
                <a:solidFill>
                  <a:srgbClr val="FF0000"/>
                </a:solidFill>
              </a:rPr>
              <a:t>- консультации для педагогов</a:t>
            </a:r>
            <a:r>
              <a:rPr lang="ru-RU" dirty="0"/>
              <a:t>.</a:t>
            </a:r>
            <a:endParaRPr lang="ru-RU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0" y="1307422"/>
            <a:ext cx="11954779" cy="53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926" y="284751"/>
            <a:ext cx="115663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В качестве приёмов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 для воспитания у детей устойчивого интереса к народным играм используется:</a:t>
            </a:r>
          </a:p>
          <a:p>
            <a:pPr lvl="0"/>
            <a:r>
              <a:rPr lang="ru-RU" sz="2800" dirty="0">
                <a:latin typeface="Arial Black" panose="020B0A04020102020204" pitchFamily="34" charset="0"/>
              </a:rPr>
              <a:t>- знакомство с лучшими образцами народного игрового музыкального творчества;</a:t>
            </a:r>
          </a:p>
          <a:p>
            <a:pPr lvl="0"/>
            <a:r>
              <a:rPr lang="ru-RU" sz="2800" dirty="0">
                <a:latin typeface="Arial Black" panose="020B0A04020102020204" pitchFamily="34" charset="0"/>
              </a:rPr>
              <a:t>- личный пример при разучивании игр;</a:t>
            </a:r>
          </a:p>
          <a:p>
            <a:pPr lvl="0"/>
            <a:r>
              <a:rPr lang="ru-RU" sz="2800" dirty="0">
                <a:latin typeface="Arial Black" panose="020B0A04020102020204" pitchFamily="34" charset="0"/>
              </a:rPr>
              <a:t>- пример ребёнка при создании игрового образа;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- использование костюмов, атрибутов.</a:t>
            </a:r>
            <a:endParaRPr lang="ru-RU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2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8" y="184068"/>
            <a:ext cx="10090484" cy="65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50" y="372830"/>
            <a:ext cx="1196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Для педагога положительный эффект в том, что народная игра: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32" y="1190021"/>
            <a:ext cx="11348357" cy="1424842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800" dirty="0">
                <a:solidFill>
                  <a:srgbClr val="FF0000"/>
                </a:solidFill>
              </a:rPr>
              <a:t>воспитывает у детей нравственность и создает благоприятное эмоциональное отношение и к самой игре и к народной культуре;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32" y="3042578"/>
            <a:ext cx="11348357" cy="1424842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srgbClr val="FF0000"/>
                </a:solidFill>
              </a:rPr>
              <a:t>обеспечивает физиологически необходимую двигательную активность и благоприятное психоэмоциональное состояние </a:t>
            </a:r>
            <a:r>
              <a:rPr lang="ru-RU" sz="2800" dirty="0" smtClean="0">
                <a:solidFill>
                  <a:srgbClr val="FF0000"/>
                </a:solidFill>
              </a:rPr>
              <a:t>детей;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32" y="4914083"/>
            <a:ext cx="11348357" cy="1424842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800" dirty="0">
                <a:solidFill>
                  <a:srgbClr val="FF0000"/>
                </a:solidFill>
              </a:rPr>
              <a:t>помогает переключать детей с одного вида деятельности на другой незаметно,  переводя обучаемость детей в интересную </a:t>
            </a:r>
            <a:r>
              <a:rPr lang="ru-RU" sz="2800" dirty="0" smtClean="0">
                <a:solidFill>
                  <a:srgbClr val="FF0000"/>
                </a:solidFill>
              </a:rPr>
              <a:t>игру.</a:t>
            </a:r>
            <a:r>
              <a:rPr lang="ru-RU" dirty="0" smtClean="0"/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35"/>
            <a:ext cx="12192000" cy="617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50" y="372830"/>
            <a:ext cx="1196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Для детей: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32" y="929607"/>
            <a:ext cx="11348357" cy="832757"/>
          </a:xfrm>
          <a:prstGeom prst="roundRect">
            <a:avLst/>
          </a:prstGeom>
          <a:gradFill>
            <a:gsLst>
              <a:gs pos="91891">
                <a:srgbClr val="92D050"/>
              </a:gs>
              <a:gs pos="0">
                <a:srgbClr val="92D05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укрепляет здоровье, развивает сообразительность,  ловкость,  творчество</a:t>
            </a:r>
            <a:r>
              <a:rPr lang="ru-RU" dirty="0"/>
              <a:t>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30" y="1870515"/>
            <a:ext cx="11348357" cy="832757"/>
          </a:xfrm>
          <a:prstGeom prst="roundRect">
            <a:avLst/>
          </a:prstGeom>
          <a:gradFill>
            <a:gsLst>
              <a:gs pos="91891">
                <a:srgbClr val="92D050"/>
              </a:gs>
              <a:gs pos="0">
                <a:srgbClr val="92D05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знакомит с окружающей  жизнью,  развивает  любознательность и способствует развитию речи, расширению словарного запаса, накоплению речевых оборотов</a:t>
            </a:r>
            <a:r>
              <a:rPr lang="ru-RU" sz="2400" b="1" dirty="0" smtClean="0">
                <a:solidFill>
                  <a:srgbClr val="FF0000"/>
                </a:solidFill>
              </a:rPr>
              <a:t>;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30" y="2844980"/>
            <a:ext cx="11348357" cy="832757"/>
          </a:xfrm>
          <a:prstGeom prst="roundRect">
            <a:avLst/>
          </a:prstGeom>
          <a:gradFill>
            <a:gsLst>
              <a:gs pos="91891">
                <a:srgbClr val="92D050"/>
              </a:gs>
              <a:gs pos="0">
                <a:srgbClr val="92D05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формирует нравственных качеств, закрепляет полезные навыки к организованной дружной жизни в коллективе и учит детей помогать друг другу;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29" y="3819445"/>
            <a:ext cx="11348357" cy="832757"/>
          </a:xfrm>
          <a:prstGeom prst="roundRect">
            <a:avLst/>
          </a:prstGeom>
          <a:gradFill>
            <a:gsLst>
              <a:gs pos="91891">
                <a:srgbClr val="92D050"/>
              </a:gs>
              <a:gs pos="0">
                <a:srgbClr val="92D05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развивает эмоциональную сферу,  так как во время игры возникают </a:t>
            </a:r>
            <a:r>
              <a:rPr lang="ru-RU" sz="2400" b="1" dirty="0" smtClean="0">
                <a:solidFill>
                  <a:srgbClr val="FF0000"/>
                </a:solidFill>
              </a:rPr>
              <a:t>чувства</a:t>
            </a:r>
            <a:r>
              <a:rPr lang="ru-RU" sz="2400" b="1" dirty="0">
                <a:solidFill>
                  <a:srgbClr val="FF0000"/>
                </a:solidFill>
              </a:rPr>
              <a:t>, которые ребенок учится выражать мимикой, жестами, словами;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29" y="4793910"/>
            <a:ext cx="11348357" cy="832757"/>
          </a:xfrm>
          <a:prstGeom prst="roundRect">
            <a:avLst/>
          </a:prstGeom>
          <a:gradFill>
            <a:gsLst>
              <a:gs pos="91891">
                <a:srgbClr val="92D050"/>
              </a:gs>
              <a:gs pos="0">
                <a:srgbClr val="92D05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развивает эмпатичные способности,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4728" y="5768375"/>
            <a:ext cx="11348357" cy="832757"/>
          </a:xfrm>
          <a:prstGeom prst="roundRect">
            <a:avLst/>
          </a:prstGeom>
          <a:gradFill>
            <a:gsLst>
              <a:gs pos="91891">
                <a:srgbClr val="92D050"/>
              </a:gs>
              <a:gs pos="0">
                <a:srgbClr val="92D05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формирует чувства принадлежности к своему народу.</a:t>
            </a:r>
          </a:p>
        </p:txBody>
      </p:sp>
    </p:spTree>
    <p:extLst>
      <p:ext uri="{BB962C8B-B14F-4D97-AF65-F5344CB8AC3E}">
        <p14:creationId xmlns:p14="http://schemas.microsoft.com/office/powerpoint/2010/main" val="3103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0" y="1307422"/>
            <a:ext cx="11954779" cy="53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3925" y="990600"/>
            <a:ext cx="103441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3200" dirty="0" smtClean="0">
                <a:latin typeface="Arial Black" panose="020B0A04020102020204" pitchFamily="34" charset="0"/>
              </a:rPr>
              <a:t>Мир детства не может быть без игры. Игра в жизни ребёнка – это минуты радости, забавы, соревнования, она ведёт ребёнка по жизни. Детские игры многообразны, это игры с игрушками, игры с движениями, игры-состязания, игры с мячом и другим спортивным инвентарём. В дошкольном возрасте дети играют постоянно - это их естественная потребность, это способ познания окружающего.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91" y="1023252"/>
            <a:ext cx="11334517" cy="56955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3925" y="285750"/>
            <a:ext cx="10344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Русские народные игры очень многообразны</a:t>
            </a:r>
            <a:endParaRPr lang="ru-RU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6324" y="1045706"/>
            <a:ext cx="5076826" cy="2096889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детские игры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2667" y="3943351"/>
            <a:ext cx="5603233" cy="2113894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хороводные игры для взрослых с народными песнями, прибаутками, плясками</a:t>
            </a:r>
            <a:endParaRPr lang="ru-RU" sz="13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38901" y="1023252"/>
            <a:ext cx="4995260" cy="2119344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настольные игры</a:t>
            </a:r>
            <a:endParaRPr lang="ru-RU" sz="1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7067"/>
          <a:stretch/>
        </p:blipFill>
        <p:spPr>
          <a:xfrm>
            <a:off x="2419350" y="-25278"/>
            <a:ext cx="7241756" cy="68832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3924" y="285750"/>
            <a:ext cx="10658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/>
              <a:t>Народные игры помогают усваивать знания, полученные на занятиях: например, чтобы закрепить представление о цветах, оттенках мы с детьми играем в игру «Краски»</a:t>
            </a:r>
            <a:endParaRPr lang="ru-RU" sz="6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1352"/>
            <a:ext cx="10174288" cy="6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50" y="209550"/>
            <a:ext cx="1196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Игры можно разделить по видам движений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6324" y="1045707"/>
            <a:ext cx="5076826" cy="1106944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игры с бегом</a:t>
            </a:r>
            <a:endParaRPr lang="ru-RU" sz="166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6325" y="3943351"/>
            <a:ext cx="10357836" cy="2113894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Есть игры малой подвижности, пригодные для проведения в ненастную погоду на ограниченной площадке</a:t>
            </a:r>
            <a:endParaRPr lang="ru-RU" sz="34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38901" y="1023252"/>
            <a:ext cx="4995260" cy="1129399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прыжками</a:t>
            </a:r>
            <a:endParaRPr lang="ru-RU" sz="34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57613" y="2483301"/>
            <a:ext cx="4995260" cy="1129399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метанием</a:t>
            </a:r>
            <a:endParaRPr lang="ru-RU" sz="3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715124" y="1697496"/>
            <a:ext cx="5076826" cy="1106944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обрядовые (календарные)</a:t>
            </a:r>
            <a:endParaRPr lang="ru-RU" sz="239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" y="3212670"/>
            <a:ext cx="4995260" cy="1129399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по отношению к природе (природные)</a:t>
            </a:r>
            <a:endParaRPr lang="ru-RU" sz="49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3" y="1697496"/>
            <a:ext cx="4995260" cy="1129399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подвижные (спортивные) </a:t>
            </a:r>
            <a:endParaRPr lang="ru-RU" sz="49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55520" y="150357"/>
            <a:ext cx="4995260" cy="1129399"/>
          </a:xfrm>
          <a:prstGeom prst="roundRect">
            <a:avLst/>
          </a:prstGeom>
          <a:gradFill>
            <a:gsLst>
              <a:gs pos="91891">
                <a:schemeClr val="bg1"/>
              </a:gs>
              <a:gs pos="0">
                <a:srgbClr val="FF00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ИГРЫ</a:t>
            </a:r>
            <a:endParaRPr lang="ru-RU" sz="34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336" y="4659207"/>
            <a:ext cx="4995260" cy="1129399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 ведущим (водящим)</a:t>
            </a:r>
            <a:endParaRPr lang="ru-RU" sz="49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15124" y="4659207"/>
            <a:ext cx="4995260" cy="1129399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драматические (с элементами театрализованных действий)</a:t>
            </a:r>
            <a:endParaRPr lang="ru-RU" sz="49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5124" y="3180039"/>
            <a:ext cx="4995260" cy="1129399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трудовые (бытовые)</a:t>
            </a:r>
            <a:endParaRPr lang="ru-RU" sz="496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348605" y="1279756"/>
            <a:ext cx="11563" cy="3968519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064307" y="1279756"/>
            <a:ext cx="5255" cy="3968519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3"/>
          </p:cNvCxnSpPr>
          <p:nvPr/>
        </p:nvCxnSpPr>
        <p:spPr>
          <a:xfrm flipH="1">
            <a:off x="5609623" y="2262195"/>
            <a:ext cx="459939" cy="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4" idx="1"/>
          </p:cNvCxnSpPr>
          <p:nvPr/>
        </p:nvCxnSpPr>
        <p:spPr>
          <a:xfrm flipV="1">
            <a:off x="6360168" y="2250968"/>
            <a:ext cx="354956" cy="11227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3"/>
          </p:cNvCxnSpPr>
          <p:nvPr/>
        </p:nvCxnSpPr>
        <p:spPr>
          <a:xfrm flipH="1">
            <a:off x="5609623" y="3777369"/>
            <a:ext cx="421456" cy="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604368" y="5221121"/>
            <a:ext cx="459939" cy="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60168" y="5209894"/>
            <a:ext cx="354956" cy="11227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2" idx="1"/>
          </p:cNvCxnSpPr>
          <p:nvPr/>
        </p:nvCxnSpPr>
        <p:spPr>
          <a:xfrm>
            <a:off x="6360168" y="3744738"/>
            <a:ext cx="354956" cy="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1352"/>
            <a:ext cx="10174288" cy="6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50" y="650423"/>
            <a:ext cx="1196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smtClean="0">
                <a:latin typeface="Arial Black" panose="020B0A04020102020204" pitchFamily="34" charset="0"/>
              </a:rPr>
              <a:t>подвижные (спортивные) игры</a:t>
            </a:r>
            <a:endParaRPr lang="ru-RU" sz="6600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6325" y="1730829"/>
            <a:ext cx="10357836" cy="4000500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solidFill>
                  <a:schemeClr val="tx1"/>
                </a:solidFill>
              </a:rPr>
              <a:t>К подвижным (спортивным) играм относятся игры соревновательного характера, включающие в себя бег, прыжки и развивающие силу, ловкость, быстроту, ориентировку в пространстве ( «Горелки», «</a:t>
            </a:r>
            <a:r>
              <a:rPr lang="ru-RU" sz="3400" b="1" dirty="0" err="1">
                <a:solidFill>
                  <a:schemeClr val="tx1"/>
                </a:solidFill>
              </a:rPr>
              <a:t>Ловишки</a:t>
            </a:r>
            <a:r>
              <a:rPr lang="ru-RU" sz="3400" b="1" dirty="0">
                <a:solidFill>
                  <a:schemeClr val="tx1"/>
                </a:solidFill>
              </a:rPr>
              <a:t>», «Прятки», «Звонари», «Бубен» и др.)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9" y="203200"/>
            <a:ext cx="4991100" cy="665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45" y="200427"/>
            <a:ext cx="4935540" cy="65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картинки детский са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5" r="11589"/>
          <a:stretch/>
        </p:blipFill>
        <p:spPr bwMode="auto">
          <a:xfrm>
            <a:off x="19050" y="0"/>
            <a:ext cx="121729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50" y="650423"/>
            <a:ext cx="1196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обрядовые (календарные) </a:t>
            </a:r>
            <a:r>
              <a:rPr lang="ru-RU" sz="3600" dirty="0" smtClean="0">
                <a:latin typeface="Arial Black" panose="020B0A04020102020204" pitchFamily="34" charset="0"/>
              </a:rPr>
              <a:t>игры</a:t>
            </a:r>
            <a:endParaRPr lang="ru-RU" sz="6600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6325" y="1730829"/>
            <a:ext cx="10357836" cy="4000500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solidFill>
                  <a:schemeClr val="tx1"/>
                </a:solidFill>
              </a:rPr>
              <a:t>Обрядовые (календарные) игры, это игры, которые имели связь с народным сельскохозяйственным календарём. К сожалению, многие из них уже давно утрачены. К ним относятся игры: «</a:t>
            </a:r>
            <a:r>
              <a:rPr lang="ru-RU" sz="3400" b="1" dirty="0" err="1">
                <a:solidFill>
                  <a:schemeClr val="tx1"/>
                </a:solidFill>
              </a:rPr>
              <a:t>Кукушечка</a:t>
            </a:r>
            <a:r>
              <a:rPr lang="ru-RU" sz="3400" b="1" dirty="0">
                <a:solidFill>
                  <a:schemeClr val="tx1"/>
                </a:solidFill>
              </a:rPr>
              <a:t>», «Ручеёк», «Гори, гори ясно», «Солнышко», «Кострома» и др</a:t>
            </a:r>
            <a:r>
              <a:rPr lang="ru-RU" dirty="0"/>
              <a:t>.</a:t>
            </a: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142875"/>
            <a:ext cx="4929188" cy="6572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68" y="142875"/>
            <a:ext cx="4929188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250" y="650423"/>
            <a:ext cx="1196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Игры </a:t>
            </a:r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 отношению к природе (природные)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6325" y="1730828"/>
            <a:ext cx="10357836" cy="4735285"/>
          </a:xfrm>
          <a:prstGeom prst="roundRect">
            <a:avLst/>
          </a:prstGeom>
          <a:gradFill>
            <a:gsLst>
              <a:gs pos="91891">
                <a:srgbClr val="FFFF00"/>
              </a:gs>
              <a:gs pos="0">
                <a:srgbClr val="FFFF00"/>
              </a:gs>
              <a:gs pos="74000">
                <a:schemeClr val="bg1">
                  <a:alpha val="43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solidFill>
                  <a:schemeClr val="tx1"/>
                </a:solidFill>
              </a:rPr>
              <a:t>Русский народ всегда очень нежно, трепетно относился к природе, прославлял и берёг её. Эти игры не только воспитывают любовь и доброе отношение к окружающему миру, но и имеют познавательное значение: дети знакомятся с окружающей природой. Это игры: «Сорока», «У медведя во бору», «Заинька», «Паучок», «Ворон», «Олень» и др.</a:t>
            </a:r>
          </a:p>
          <a:p>
            <a:pPr algn="ctr"/>
            <a:r>
              <a:rPr lang="ru-RU" dirty="0" smtClean="0"/>
              <a:t>.</a:t>
            </a: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64" y="152400"/>
            <a:ext cx="4849585" cy="64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608</Words>
  <Application>Microsoft Office PowerPoint</Application>
  <PresentationFormat>Широкоэкранный</PresentationFormat>
  <Paragraphs>82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в жизни ребёнка</dc:title>
  <dc:creator>Sprut</dc:creator>
  <cp:lastModifiedBy>Sprut</cp:lastModifiedBy>
  <cp:revision>22</cp:revision>
  <dcterms:created xsi:type="dcterms:W3CDTF">2018-01-20T12:50:46Z</dcterms:created>
  <dcterms:modified xsi:type="dcterms:W3CDTF">2018-01-21T08:03:22Z</dcterms:modified>
</cp:coreProperties>
</file>