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72" r:id="rId5"/>
    <p:sldId id="268" r:id="rId6"/>
    <p:sldId id="257" r:id="rId7"/>
    <p:sldId id="274" r:id="rId8"/>
    <p:sldId id="269" r:id="rId9"/>
    <p:sldId id="265" r:id="rId10"/>
    <p:sldId id="270" r:id="rId11"/>
    <p:sldId id="273" r:id="rId12"/>
    <p:sldId id="266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1F70F88-7DFE-48F9-AFE3-BF425BB9B7C5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10B2235-4FEC-4EFA-AA66-EBDD1025C0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692696"/>
            <a:ext cx="6172200" cy="2880320"/>
          </a:xfrm>
        </p:spPr>
        <p:txBody>
          <a:bodyPr>
            <a:noAutofit/>
          </a:bodyPr>
          <a:lstStyle/>
          <a:p>
            <a:pPr marL="274320" indent="-274320" algn="ctr">
              <a:spcBef>
                <a:spcPts val="600"/>
              </a:spcBef>
            </a:pPr>
            <a:r>
              <a:rPr lang="ru-RU" sz="3600" i="1" cap="none" dirty="0" smtClean="0">
                <a:solidFill>
                  <a:srgbClr val="FF0000"/>
                </a:solidFill>
                <a:ea typeface="+mn-ea"/>
                <a:cs typeface="+mn-cs"/>
              </a:rPr>
              <a:t>«Игровые </a:t>
            </a:r>
            <a:r>
              <a:rPr lang="ru-RU" sz="3600" i="1" cap="none" dirty="0">
                <a:solidFill>
                  <a:srgbClr val="FF0000"/>
                </a:solidFill>
                <a:ea typeface="+mn-ea"/>
                <a:cs typeface="+mn-cs"/>
              </a:rPr>
              <a:t>технологии в волонтерской деятельности в детском </a:t>
            </a:r>
            <a:r>
              <a:rPr lang="ru-RU" sz="3600" i="1" cap="none" dirty="0" smtClean="0">
                <a:solidFill>
                  <a:srgbClr val="FF0000"/>
                </a:solidFill>
                <a:ea typeface="+mn-ea"/>
                <a:cs typeface="+mn-cs"/>
              </a:rPr>
              <a:t>саду»</a:t>
            </a:r>
            <a:r>
              <a:rPr lang="ru-RU" sz="3600" i="1" cap="none" dirty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3600" i="1" cap="none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sz="3600" i="1" cap="none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301208"/>
            <a:ext cx="3672408" cy="93610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Воспитатель:  </a:t>
            </a:r>
            <a:r>
              <a:rPr lang="ru-RU" sz="1400" dirty="0" err="1" smtClean="0">
                <a:solidFill>
                  <a:schemeClr val="tx1"/>
                </a:solidFill>
              </a:rPr>
              <a:t>Куропатенкова</a:t>
            </a:r>
            <a:r>
              <a:rPr lang="ru-RU" sz="1400" dirty="0" smtClean="0">
                <a:solidFill>
                  <a:schemeClr val="tx1"/>
                </a:solidFill>
              </a:rPr>
              <a:t> В.П.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МБДОУ ДС №1 «</a:t>
            </a:r>
            <a:r>
              <a:rPr lang="ru-RU" sz="1400" dirty="0" err="1" smtClean="0">
                <a:solidFill>
                  <a:schemeClr val="tx1"/>
                </a:solidFill>
              </a:rPr>
              <a:t>Смоляночка</a:t>
            </a:r>
            <a:r>
              <a:rPr lang="ru-RU" sz="1400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endParaRPr lang="ru-RU" sz="1400" dirty="0" smtClean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377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</a:rPr>
              <a:t>Игры по  толерантности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1" y="1500174"/>
            <a:ext cx="4071966" cy="187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714348" y="1071546"/>
            <a:ext cx="7215238" cy="4857752"/>
          </a:xfrm>
        </p:spPr>
        <p:txBody>
          <a:bodyPr/>
          <a:lstStyle/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        «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Все мы разные»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1800" dirty="0" smtClean="0"/>
              <a:t>   </a:t>
            </a:r>
          </a:p>
          <a:p>
            <a:pPr>
              <a:buNone/>
            </a:pPr>
            <a:r>
              <a:rPr lang="ru-RU" sz="1800" dirty="0" smtClean="0"/>
              <a:t>         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Я тоже»  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               «Моя улица»</a:t>
            </a:r>
            <a:endParaRPr lang="ru-RU" sz="1800" b="1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786190"/>
            <a:ext cx="4856875" cy="260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06225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3357586" cy="252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43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</a:rPr>
              <a:t>Игры для развития личностных качеств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591504483"/>
              </p:ext>
            </p:extLst>
          </p:nvPr>
        </p:nvGraphicFramePr>
        <p:xfrm>
          <a:off x="539552" y="1462714"/>
          <a:ext cx="7632847" cy="5204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6024"/>
                <a:gridCol w="3816823"/>
              </a:tblGrid>
              <a:tr h="2398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Название игр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Цель игры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78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</a:t>
                      </a:r>
                      <a:r>
                        <a:rPr lang="ru-RU" sz="1600" dirty="0" err="1">
                          <a:effectLst/>
                        </a:rPr>
                        <a:t>Клеевый</a:t>
                      </a:r>
                      <a:r>
                        <a:rPr lang="ru-RU" sz="1600" dirty="0">
                          <a:effectLst/>
                        </a:rPr>
                        <a:t> ручеёк»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Развить умение действовать совместно и осуществлять само- и взаимоконтроль за деятельностью, доверять и помогать тем, с кем общаешься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7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«Без маски»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Развить умения делиться своими чувствами, переживаниями, настроением с товарищами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4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«Портрет самого лучшего друга»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Развитие анализа и самоанализа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03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«Подарок на всех (цветик - </a:t>
                      </a:r>
                      <a:r>
                        <a:rPr lang="ru-RU" sz="1600" dirty="0" err="1">
                          <a:effectLst/>
                        </a:rPr>
                        <a:t>семицветик</a:t>
                      </a:r>
                      <a:r>
                        <a:rPr lang="ru-RU" sz="1600" dirty="0">
                          <a:effectLst/>
                        </a:rPr>
                        <a:t>)»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Развитие чувства коллектива, умения дружить, делать правильный выбор, сотрудничать со сверстниками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9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«Волшебная палочка»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Формирование представлений ребенка о возможностях своих и сверстников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005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  <a:ea typeface="+mn-ea"/>
                <a:cs typeface="+mn-cs"/>
              </a:rPr>
              <a:t>И</a:t>
            </a:r>
            <a:r>
              <a:rPr lang="ru-RU" sz="2800" b="1" i="1" cap="none" dirty="0" smtClean="0">
                <a:solidFill>
                  <a:srgbClr val="FF0000"/>
                </a:solidFill>
                <a:ea typeface="+mn-ea"/>
                <a:cs typeface="+mn-cs"/>
              </a:rPr>
              <a:t>гры </a:t>
            </a:r>
            <a:r>
              <a:rPr lang="ru-RU" sz="2800" b="1" i="1" cap="none" dirty="0">
                <a:solidFill>
                  <a:srgbClr val="FF0000"/>
                </a:solidFill>
                <a:ea typeface="+mn-ea"/>
                <a:cs typeface="+mn-cs"/>
              </a:rPr>
              <a:t>для развития личностных качеств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ru-RU" sz="1800" b="1" i="1" dirty="0" err="1" smtClean="0">
                <a:solidFill>
                  <a:srgbClr val="FF0000"/>
                </a:solidFill>
                <a:latin typeface="+mj-lt"/>
              </a:rPr>
              <a:t>Клёвый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</a:rPr>
              <a:t> ручеёк»</a:t>
            </a:r>
            <a:endParaRPr lang="ru-RU" sz="1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</a:rPr>
              <a:t>«Без маски»</a:t>
            </a:r>
          </a:p>
        </p:txBody>
      </p:sp>
      <p:pic>
        <p:nvPicPr>
          <p:cNvPr id="4" name="Содержимое 3" descr="20220112_154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4500570"/>
            <a:ext cx="381072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гнездо 19-20\волонте дети\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0240"/>
            <a:ext cx="364333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7" y="4500570"/>
            <a:ext cx="3657625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071678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46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cap="none" dirty="0" smtClean="0">
                <a:solidFill>
                  <a:srgbClr val="FF0000"/>
                </a:solidFill>
                <a:ea typeface="+mn-ea"/>
                <a:cs typeface="+mn-cs"/>
              </a:rPr>
              <a:t>Спасибо</a:t>
            </a:r>
            <a:endParaRPr lang="ru-RU" sz="5400" b="1" i="1" cap="none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35237"/>
            <a:ext cx="8280920" cy="552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762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785794"/>
            <a:ext cx="7467600" cy="5688158"/>
          </a:xfrm>
        </p:spPr>
        <p:txBody>
          <a:bodyPr/>
          <a:lstStyle/>
          <a:p>
            <a:pPr indent="449580" algn="ctr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sz="2800" b="1" i="1" dirty="0" smtClean="0">
                <a:latin typeface="+mj-lt"/>
              </a:rPr>
              <a:t>Цель: развитие </a:t>
            </a:r>
            <a:r>
              <a:rPr lang="ru-RU" sz="2800" b="1" i="1" dirty="0" smtClean="0">
                <a:latin typeface="+mj-lt"/>
              </a:rPr>
              <a:t>волонтерской деятельности </a:t>
            </a:r>
            <a:r>
              <a:rPr lang="ru-RU" sz="2800" b="1" i="1" dirty="0" smtClean="0">
                <a:latin typeface="+mj-lt"/>
              </a:rPr>
              <a:t>и</a:t>
            </a:r>
            <a:r>
              <a:rPr lang="ru-RU" sz="2800" b="1" i="1" dirty="0" smtClean="0">
                <a:latin typeface="+mj-lt"/>
              </a:rPr>
              <a:t> </a:t>
            </a:r>
            <a:r>
              <a:rPr lang="ru-RU" sz="2800" b="1" i="1" dirty="0" err="1" smtClean="0">
                <a:latin typeface="+mj-lt"/>
              </a:rPr>
              <a:t>формировани</a:t>
            </a:r>
            <a:r>
              <a:rPr lang="ru-RU" sz="2800" b="1" i="1" dirty="0" smtClean="0">
                <a:latin typeface="+mj-lt"/>
              </a:rPr>
              <a:t>  </a:t>
            </a:r>
            <a:r>
              <a:rPr lang="ru-RU" sz="2800" b="1" i="1" dirty="0">
                <a:latin typeface="+mj-lt"/>
              </a:rPr>
              <a:t>социального и личностного </a:t>
            </a:r>
            <a:r>
              <a:rPr lang="ru-RU" sz="2800" b="1" i="1" dirty="0" smtClean="0">
                <a:latin typeface="+mj-lt"/>
              </a:rPr>
              <a:t>опыта  с использованием игровых технологий</a:t>
            </a:r>
            <a:endParaRPr lang="ru-RU" sz="2800" b="1" i="1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26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  <a:ea typeface="+mn-ea"/>
                <a:cs typeface="+mn-cs"/>
              </a:rPr>
              <a:t>Т</a:t>
            </a:r>
            <a:r>
              <a:rPr lang="ru-RU" sz="2800" b="1" i="1" cap="none" dirty="0" smtClean="0">
                <a:solidFill>
                  <a:srgbClr val="FF0000"/>
                </a:solidFill>
                <a:ea typeface="+mn-ea"/>
                <a:cs typeface="+mn-cs"/>
              </a:rPr>
              <a:t>ренинги  </a:t>
            </a:r>
            <a:r>
              <a:rPr lang="ru-RU" sz="2800" b="1" i="1" cap="none" dirty="0">
                <a:solidFill>
                  <a:srgbClr val="FF0000"/>
                </a:solidFill>
                <a:ea typeface="+mn-ea"/>
                <a:cs typeface="+mn-cs"/>
              </a:rPr>
              <a:t>на знакомство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46" t="23612" r="1753" b="25872"/>
          <a:stretch/>
        </p:blipFill>
        <p:spPr>
          <a:xfrm>
            <a:off x="251520" y="1296915"/>
            <a:ext cx="5040560" cy="227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20220112_134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5077" y="4005064"/>
            <a:ext cx="4782487" cy="245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4271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0" t="12313"/>
          <a:stretch/>
        </p:blipFill>
        <p:spPr bwMode="auto">
          <a:xfrm>
            <a:off x="5530156" y="1412776"/>
            <a:ext cx="303740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392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  <a:ea typeface="+mn-ea"/>
                <a:cs typeface="+mn-cs"/>
              </a:rPr>
              <a:t>Сюжетно –ролевая </a:t>
            </a:r>
            <a:r>
              <a:rPr lang="ru-RU" sz="2800" b="1" i="1" cap="none" dirty="0" smtClean="0">
                <a:solidFill>
                  <a:srgbClr val="FF0000"/>
                </a:solidFill>
                <a:ea typeface="+mn-ea"/>
                <a:cs typeface="+mn-cs"/>
              </a:rPr>
              <a:t>игра</a:t>
            </a:r>
            <a:br>
              <a:rPr lang="ru-RU" sz="2800" b="1" i="1" cap="none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2800" b="1" i="1" cap="none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800" b="1" i="1" cap="none" dirty="0">
                <a:solidFill>
                  <a:srgbClr val="FF0000"/>
                </a:solidFill>
                <a:ea typeface="+mn-ea"/>
                <a:cs typeface="+mn-cs"/>
              </a:rPr>
              <a:t>«Мы волонтеры»</a:t>
            </a:r>
          </a:p>
        </p:txBody>
      </p:sp>
      <p:pic>
        <p:nvPicPr>
          <p:cNvPr id="4" name="Объект 3" descr="C:\Users\User\Desktop\гнездо 19-20\волонте дети\4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92"/>
          <a:stretch/>
        </p:blipFill>
        <p:spPr bwMode="auto">
          <a:xfrm>
            <a:off x="611560" y="1556790"/>
            <a:ext cx="3528392" cy="159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гнездо 19-20\волонте дети\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3352353" cy="171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esktop\гнездо 19-20\волонте дети\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52925"/>
            <a:ext cx="3384376" cy="1763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6081" y="4243616"/>
            <a:ext cx="3210322" cy="2407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5"/>
            <a:ext cx="2962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10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</a:rPr>
              <a:t>Игры –адаптации</a:t>
            </a:r>
            <a:br>
              <a:rPr lang="ru-RU" sz="2800" b="1" i="1" cap="none" dirty="0">
                <a:solidFill>
                  <a:srgbClr val="FF0000"/>
                </a:solidFill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623840119"/>
              </p:ext>
            </p:extLst>
          </p:nvPr>
        </p:nvGraphicFramePr>
        <p:xfrm>
          <a:off x="683568" y="1268761"/>
          <a:ext cx="7272808" cy="5256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0379"/>
                <a:gridCol w="4042429"/>
              </a:tblGrid>
              <a:tr h="11299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Название игры</a:t>
                      </a:r>
                      <a:br>
                        <a:rPr lang="ru-RU" sz="2000" dirty="0">
                          <a:effectLst/>
                        </a:rPr>
                      </a:b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Цель игры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«Кто к нам пришел?»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Сблизить детей друг </a:t>
                      </a:r>
                      <a:r>
                        <a:rPr lang="ru-RU" sz="1800" dirty="0">
                          <a:effectLst/>
                        </a:rPr>
                        <a:t>с другом, обогатить игровой и социальный </a:t>
                      </a:r>
                      <a:r>
                        <a:rPr lang="ru-RU" sz="1800" dirty="0" smtClean="0">
                          <a:effectLst/>
                        </a:rPr>
                        <a:t>опыт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«С кем я подружился»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Развивать навыки </a:t>
                      </a:r>
                      <a:r>
                        <a:rPr lang="ru-RU" sz="1800" dirty="0">
                          <a:effectLst/>
                        </a:rPr>
                        <a:t>неречевой коммуникации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«Мостик»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Развивать </a:t>
                      </a:r>
                      <a:r>
                        <a:rPr lang="ru-RU" sz="1800" dirty="0">
                          <a:effectLst/>
                        </a:rPr>
                        <a:t>взаимное доверие, чувство взаимовыручки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9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«Как хорошо с тобой дружить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Развивать </a:t>
                      </a:r>
                      <a:r>
                        <a:rPr lang="ru-RU" sz="1800" dirty="0">
                          <a:effectLst/>
                        </a:rPr>
                        <a:t>умения общаться.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67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0" y="428625"/>
            <a:ext cx="8482013" cy="617378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3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«Мостик»                                «С кем я подружился</a:t>
            </a:r>
            <a:r>
              <a:rPr lang="ru-RU" dirty="0" smtClean="0"/>
              <a:t>»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3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«Кто к нам пришел?»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dirty="0" smtClean="0"/>
              <a:t>т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305" b="4564"/>
          <a:stretch/>
        </p:blipFill>
        <p:spPr bwMode="auto">
          <a:xfrm>
            <a:off x="857224" y="4071942"/>
            <a:ext cx="3643338" cy="2442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" t="3928" r="10225" b="6798"/>
          <a:stretch/>
        </p:blipFill>
        <p:spPr bwMode="auto">
          <a:xfrm>
            <a:off x="785786" y="785794"/>
            <a:ext cx="1785457" cy="2782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785794"/>
            <a:ext cx="441324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100883"/>
            <a:ext cx="2160240" cy="3757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037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</a:rPr>
              <a:t>Сюжетно-ролевые игры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625005404"/>
              </p:ext>
            </p:extLst>
          </p:nvPr>
        </p:nvGraphicFramePr>
        <p:xfrm>
          <a:off x="899592" y="1772816"/>
          <a:ext cx="6660153" cy="4295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9729"/>
                <a:gridCol w="3330424"/>
              </a:tblGrid>
              <a:tr h="4654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Название игр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Цель игры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2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Ролевая игра «Каково человеку с переломом руки»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Побуждать к осознанию особенностей поведения людей с ограниченными возможностями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2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Ролевая игра «Каково слепому или слабовидящему человеку»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Развивать коммуникативные  навыки,  чувства </a:t>
                      </a:r>
                      <a:r>
                        <a:rPr lang="ru-RU" sz="1800" dirty="0" err="1">
                          <a:effectLst/>
                        </a:rPr>
                        <a:t>эмпатии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444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Ролевая игра «Слепец и поводырь»           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Развить умение доверять, помогать и поддерживать товарищей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9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cap="none" dirty="0">
                <a:solidFill>
                  <a:srgbClr val="FF0000"/>
                </a:solidFill>
              </a:rPr>
              <a:t>Сюжетно-ролевые 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1214414" y="1660702"/>
            <a:ext cx="4285468" cy="1925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714348" y="1071546"/>
            <a:ext cx="5286412" cy="3071834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Ролевая игра ««Каково 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человеку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 переломом руки»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«Слепец и 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поводырь</a:t>
            </a:r>
            <a:r>
              <a:rPr lang="ru-RU" sz="1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282951"/>
            <a:ext cx="3390997" cy="25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59" b="19928"/>
          <a:stretch/>
        </p:blipFill>
        <p:spPr bwMode="auto">
          <a:xfrm>
            <a:off x="6050161" y="1015558"/>
            <a:ext cx="2304256" cy="28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805" y="4071942"/>
            <a:ext cx="1926054" cy="278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93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cap="none" dirty="0" smtClean="0">
                <a:solidFill>
                  <a:srgbClr val="FF0000"/>
                </a:solidFill>
                <a:ea typeface="+mn-ea"/>
                <a:cs typeface="+mn-cs"/>
              </a:rPr>
              <a:t>Игры </a:t>
            </a:r>
            <a:r>
              <a:rPr lang="ru-RU" sz="2800" b="1" i="1" cap="none" dirty="0">
                <a:solidFill>
                  <a:srgbClr val="FF0000"/>
                </a:solidFill>
                <a:ea typeface="+mn-ea"/>
                <a:cs typeface="+mn-cs"/>
              </a:rPr>
              <a:t>по  толерантности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9503827"/>
              </p:ext>
            </p:extLst>
          </p:nvPr>
        </p:nvGraphicFramePr>
        <p:xfrm>
          <a:off x="611560" y="1124744"/>
          <a:ext cx="7704856" cy="4947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2025"/>
                <a:gridCol w="3852831"/>
              </a:tblGrid>
              <a:tr h="385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Название игр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Цель игр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45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«Я тоже»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Учиться осознавать собственную уникальность и гордиться ею, создавать атмосферу открытости и доверия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61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«Все мы разные»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Осознавать  собственную уникальность и индивидуальность других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15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Игра «Моя улица»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Учить ориентироваться в окружающем мире.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06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466</TotalTime>
  <Words>349</Words>
  <Application>Microsoft Office PowerPoint</Application>
  <PresentationFormat>Экран (4:3)</PresentationFormat>
  <Paragraphs>91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Эркер</vt:lpstr>
      <vt:lpstr>«Игровые технологии в волонтерской деятельности в детском саду» </vt:lpstr>
      <vt:lpstr>Слайд 2</vt:lpstr>
      <vt:lpstr>Тренинги  на знакомство</vt:lpstr>
      <vt:lpstr>Сюжетно –ролевая игра  «Мы волонтеры»</vt:lpstr>
      <vt:lpstr>Игры –адаптации </vt:lpstr>
      <vt:lpstr>Слайд 6</vt:lpstr>
      <vt:lpstr>Сюжетно-ролевые игры</vt:lpstr>
      <vt:lpstr>Сюжетно-ролевые игры</vt:lpstr>
      <vt:lpstr>Игры по  толерантности</vt:lpstr>
      <vt:lpstr>Игры по  толерантности</vt:lpstr>
      <vt:lpstr>Игры для развития личностных качеств</vt:lpstr>
      <vt:lpstr>Игры для развития личностных качеств</vt:lpstr>
      <vt:lpstr>Спасибо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«Игры для детей дошкольного возраста   по развитию волонтерских качеств»</dc:title>
  <dc:creator>User</dc:creator>
  <cp:lastModifiedBy>Oleg</cp:lastModifiedBy>
  <cp:revision>36</cp:revision>
  <dcterms:created xsi:type="dcterms:W3CDTF">2021-01-25T06:19:54Z</dcterms:created>
  <dcterms:modified xsi:type="dcterms:W3CDTF">2022-01-17T04:59:08Z</dcterms:modified>
</cp:coreProperties>
</file>