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77" r:id="rId4"/>
    <p:sldId id="279" r:id="rId5"/>
    <p:sldId id="280" r:id="rId6"/>
    <p:sldId id="269" r:id="rId7"/>
    <p:sldId id="281" r:id="rId8"/>
    <p:sldId id="275" r:id="rId9"/>
    <p:sldId id="276" r:id="rId10"/>
    <p:sldId id="282" r:id="rId11"/>
    <p:sldId id="286" r:id="rId12"/>
    <p:sldId id="283" r:id="rId13"/>
    <p:sldId id="285" r:id="rId14"/>
    <p:sldId id="287" r:id="rId15"/>
    <p:sldId id="288" r:id="rId16"/>
    <p:sldId id="289" r:id="rId17"/>
    <p:sldId id="290" r:id="rId18"/>
    <p:sldId id="292" r:id="rId19"/>
    <p:sldId id="293" r:id="rId20"/>
    <p:sldId id="291" r:id="rId21"/>
    <p:sldId id="294" r:id="rId22"/>
    <p:sldId id="295" r:id="rId23"/>
    <p:sldId id="296" r:id="rId24"/>
    <p:sldId id="299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66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CB769A-BE5C-4ED6-A35D-FDEAD41FAFB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8E6B0A-5BB9-4FAF-872D-167D5C5C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72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81167-898D-41F3-8E88-0B9FF4F0B20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47D9-A563-4FCD-A8F1-4809FAFB8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F47D9-A563-4FCD-A8F1-4809FAFB8F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7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ПРЕПОДОБНЫЙ АВРАМИЙ СМОЛЕНСКИЙ</a:t>
            </a:r>
            <a:r>
              <a:rPr lang="ru-RU" smtClean="0"/>
              <a:t>. </a:t>
            </a:r>
            <a:br>
              <a:rPr lang="ru-RU" smtClean="0"/>
            </a:br>
            <a:r>
              <a:rPr lang="ru-RU" smtClean="0"/>
              <a:t>Родился в городе Смоленске по молитвам родителей своих. Рано вступил в монашество и предался великому подвигу, подражая древним отцам-пустынникам. Основал монастырь Св. Креста под Смоленском. Претерпевал много искушений от демонов и людей с великим терпением и благодарностью Богу. Во время великой засухи низ</a:t>
            </a:r>
          </a:p>
          <a:p>
            <a:r>
              <a:rPr lang="ru-RU" smtClean="0"/>
              <a:t>вел дождь своими молитвами. Прожил 50 лет в монашеском чине и мирно упокоился в Господе около 1220 года. </a:t>
            </a:r>
          </a:p>
          <a:p>
            <a:endParaRPr lang="ru-RU" smtClean="0"/>
          </a:p>
          <a:p>
            <a:r>
              <a:rPr lang="ru-RU" smtClean="0"/>
              <a:t>"Сказание о Аврамии Смоленском" - пожалуй, самое известное древнерусское смоленское произведение. Оригинал его хранится в фондах музея-заповедника. Авраамий Смоленский был древнерусским книжником, религиозным деятелем и иконописцем. Единственный биографический источник о нем создан его учеником Ефремом в ХIII веке. Историки считают: Авраамий один из немногих культурных деятелей того времени, который выступал против феодализации церкви, стремился к тому, чтобы церковь обогащала и сохраняла духовные и нравственные ценности.</a:t>
            </a:r>
            <a:br>
              <a:rPr lang="ru-RU" smtClean="0"/>
            </a:b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C9629-208E-40CC-A4C5-20D343F00A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9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Еще одним древнесмоленским литературным памятником письменности историки считают "Уставную грамоту" князя Смоленского Ростислава Мстиславича, датированную 1137 годом. Первый смоленский князь был сыном Мстислава и внуком знаменитого Владимира Мономаха. За пять лет до своей смерти Мстилсав посадил своего старшего сына Изяслава князем в Курске, а Ростиславу достался Смоленск. Вся суть его смоленского правления заключалась в том, что он первый "устроил" Смоленское княжество.  </a:t>
            </a:r>
            <a:br>
              <a:rPr lang="ru-RU" smtClean="0"/>
            </a:br>
            <a:r>
              <a:rPr lang="ru-RU" smtClean="0"/>
              <a:t>В 1137 году Смоленский князь решил провести перепись земель и угодий, а также городов, погостов, сел, промыслов, состояние торговли. Это было необходимо для того, чтобы на основании собранных данных распределить налоги в княжестве. Чуть позже Ростислав собрал вече (народное собрание) в Смоленске, состоявшее из представителей всех городов. Результатом этого собрания и стала "Уставная грамота".</a:t>
            </a:r>
            <a:br>
              <a:rPr lang="ru-RU" smtClean="0"/>
            </a:br>
            <a:r>
              <a:rPr lang="ru-RU" smtClean="0"/>
              <a:t>"Уставную грамоту" Ростислава Мстиславича можно увидеть в Смоленском музее-заповеднике.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B679-9F44-4ABE-A08F-E8C704F1398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6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F47D9-A563-4FCD-A8F1-4809FAFB8F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CAE5-D57D-4C4C-BE36-56F734692D91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6F35-D9E2-489F-B728-3051B874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4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95D5-53BD-4E7A-82FE-65BEB5C91395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BDE1-1AC9-4D41-8ACC-8C096B57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3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0CAE-AE1D-452D-BC0B-1D59BC4200FA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B8A0-D142-4C58-BFDD-6374FAAD1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39B1-32B5-4D82-B39E-DE90345C2CD9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7581-9218-46CE-92DC-E688A16D3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6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E323-5E62-4645-834D-0C032EDE7EC4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EB05-395D-4232-B0E5-B08AD684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FE6A-8EEC-41B7-9A60-9D40CE9B35D5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74B1-6C4D-4557-9BA9-AA6BCADBE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0B78-2383-44F0-A939-DFA3BD06E0ED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000E-1127-4971-AB08-F5CF4D12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3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F5A1-409B-41AD-81C4-EBD677AA261C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BA6A-B1EA-428C-B83E-2E1F7CED0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FD4F-4CE2-4698-82E6-3A10AB21BA86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A505-D781-4800-87CD-61FD3BA6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A0E9-1EE0-48F6-AEA5-636193ADE66C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CF56-8B10-454F-AE5C-8E0007BE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3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DFDE-F06B-4FAC-B5B4-497AB97D0536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CBD0-3938-4BED-BFEB-C82B3A15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E6CADF-450E-4F02-838D-19C3C08AC0ED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D3AA8-A42B-402E-BD69-38E99A4C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5" y="908720"/>
            <a:ext cx="6400800" cy="38757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Смоляночка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3892" y="1892897"/>
            <a:ext cx="71705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Неизвестный Смоленск</a:t>
            </a:r>
          </a:p>
          <a:p>
            <a:pPr algn="ctr">
              <a:defRPr/>
            </a:pPr>
            <a:endParaRPr lang="ru-RU" sz="2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Культура Смоленска в контексте истории</a:t>
            </a:r>
          </a:p>
          <a:p>
            <a:pPr algn="r">
              <a:defRPr/>
            </a:pP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Презентацию подготовили:</a:t>
            </a:r>
          </a:p>
          <a:p>
            <a:pPr algn="r">
              <a:defRPr/>
            </a:pPr>
            <a:r>
              <a:rPr lang="ru-RU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Моторикова</a:t>
            </a: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Е. В.</a:t>
            </a:r>
          </a:p>
          <a:p>
            <a:pPr algn="r">
              <a:defRPr/>
            </a:pP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Васильева Е. Н.</a:t>
            </a:r>
          </a:p>
          <a:p>
            <a:pPr algn="ctr">
              <a:defRPr/>
            </a:pP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Смоленск</a:t>
            </a:r>
          </a:p>
          <a:p>
            <a:pPr algn="ctr">
              <a:defRPr/>
            </a:pP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000500" y="5624212"/>
            <a:ext cx="4357688" cy="3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600" kern="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777686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Смоленск 12-13 вв.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9"/>
            <a:ext cx="4172272" cy="510770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925145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 XII — начала XIII вв. — очень крупный город Древней Руси.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проживало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30—35 тыс. человек (для сравнения: в Киеве — 50-70 тыс., в Новгороде даже меньше — 20-30 тыс.). По количеству монастырей — центров культуры и просвещения — Смоленск занимал 4-е место после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Киева.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количеству памятников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домонгольского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зодчества Смоленск на 3-м месте после Киева и Новгорода. А в последние десятилетия XII - начала XIII вв. по интенсивности строительства Смоленск превосходит все центры Древней Руси.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6125"/>
            <a:ext cx="8363272" cy="83062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Смоленское зодчество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4905"/>
          <a:stretch>
            <a:fillRect/>
          </a:stretch>
        </p:blipFill>
        <p:spPr>
          <a:xfrm>
            <a:off x="323528" y="1192596"/>
            <a:ext cx="3440902" cy="25806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64430" y="5301208"/>
            <a:ext cx="4263954" cy="870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Михаила Архангела (Свирская)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Иоанна Богослова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Петра и Павла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8DFDE-F06B-4FAC-B5B4-497AB97D0536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CBD0-3938-4BED-BFEB-C82B3A1578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42005"/>
            <a:ext cx="3440902" cy="2596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99" y="1087624"/>
            <a:ext cx="3059748" cy="4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Нашествие монголо-татар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962672" cy="47561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1230 г. на Смоленск обрушивается страшный удар — 2 года свирепствует эпидемия, она уносит жизни 30 тысяч смолян. Жизнь в городе замирает, прекращается каменное строительство. А затем на Русь приходят полчища монголо-татар. В 1238 г. татары подошли к Смоленску. У стен города произошел бой, в котором смоляне одержали победу. И хотя они не пустили татар в город, тяжесть ига начинает чувствоваться и в Смоленске. Смоленск уже больше никогда не обретет былую значимость в жизни государства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1387 г. на смоленской земле вновь разразился ужасающий по своим масштабам мор. В столице княжества осталось в живых несколько человек, которые покинули город, затворив за собой ворота крепости. некоторое время Смоленск оставался безлюдным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Смоленск в составе Литовского княжества (15 век)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9" y="1600200"/>
            <a:ext cx="1418952" cy="18889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417638"/>
            <a:ext cx="4906888" cy="4819674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1404 г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Литовский князь </a:t>
            </a:r>
            <a:r>
              <a:rPr lang="ru-RU" sz="1600" dirty="0" err="1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Витовт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двухмесячной осады захватил Смоленск, который на 110 лет оказался под властью Великого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княжества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Литовского.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Вопреки </a:t>
            </a:r>
            <a:r>
              <a:rPr lang="ru-RU" sz="1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желанию большинства простого люда, тяготев­шего к Москве как центру русской государственности и на­родности, некоторые смоленские феодалы находили подчине­ние Великому князю литовскому выгодным для себя. Поэто­му образовалось своеобразное феодальное государство, в ко­тором русская культура продолжала развиваться.  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40-х гг. XV в. в Смоленске был состав­лен «Летописец великих князей литовских», в 1495 г. «Лето­пись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Авраамкн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в XVI в. записана и литературно обрабо­тана легенда-предание о Меркурии Смоленском - воине, спасшем Смоленск от татарского нашествия.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9" y="1417638"/>
            <a:ext cx="2664296" cy="49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24736" cy="720080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Грюнвальдская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битва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149080"/>
            <a:ext cx="8712968" cy="20231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польскими и литовскими войсками смоленские полки участвовали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Грюнвальдской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битве 1410 г. против Тевтонского ордена. В решающий момент сражения эти полки своим мужеством и героизмом изменили его ход в пользу объединенных сил Польского королевства и Великого княжества Литовского, в составе которых они сражались. Хронист Ян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Длугош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пишет об этом: “В этом сражении… русские воины – смоляне, составлявшие три хоругви (полка), упорно сражались и одни не приняли участия в бегстве, заслужив этим бессмертную славу. Хотя один полк и был разбит, а знамя его свалено на землю, два других полка, как подобает мужам и воинам, сражались врукопашную и вышли победителями, соединившись потом с польскими войсками”.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8DFDE-F06B-4FAC-B5B4-497AB97D0536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CBD0-3938-4BED-BFEB-C82B3A15784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0" b="31910"/>
          <a:stretch>
            <a:fillRect/>
          </a:stretch>
        </p:blipFill>
        <p:spPr>
          <a:xfrm>
            <a:off x="457200" y="1124745"/>
            <a:ext cx="7715250" cy="2840186"/>
          </a:xfrm>
        </p:spPr>
      </p:pic>
    </p:spTree>
    <p:extLst>
      <p:ext uri="{BB962C8B-B14F-4D97-AF65-F5344CB8AC3E}">
        <p14:creationId xmlns:p14="http://schemas.microsoft.com/office/powerpoint/2010/main" val="17406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92696"/>
            <a:ext cx="5486400" cy="872009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Город-ключ(16 век)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7992888" cy="1230014"/>
          </a:xfrm>
        </p:spPr>
        <p:txBody>
          <a:bodyPr/>
          <a:lstStyle/>
          <a:p>
            <a:r>
              <a:rPr lang="ru-RU" sz="1600" dirty="0">
                <a:solidFill>
                  <a:srgbClr val="40404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начале XVI в. смоленские земли были воссоединены с общерусским государством во главе с Москвой. Замечатель­ным памятником русской архитектуры конца XVI в. стал Смоленский кремль. Строитель его — Федор Конь — предпо­ложительно смоленский уроженец.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8DFDE-F06B-4FAC-B5B4-497AB97D0536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ECBD0-3938-4BED-BFEB-C82B3A15784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b="1087"/>
          <a:stretch>
            <a:fillRect/>
          </a:stretch>
        </p:blipFill>
        <p:spPr>
          <a:xfrm>
            <a:off x="323528" y="1540442"/>
            <a:ext cx="2495382" cy="25922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82" y="1564705"/>
            <a:ext cx="5867890" cy="38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3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Осада Смоленска поляками 1609-1611 гг.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6" y="1417638"/>
            <a:ext cx="3802070" cy="2678594"/>
          </a:xfrm>
        </p:spPr>
      </p:pic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303837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1611 г. в крепости оставалось менее четырехсот мужчин, способных держать в руках оружие Силы защитников истощались с каждым днем. 3 июня поляки предприняли решающий штурм, ударив одновременно с нескольких сторон. Неприятель ворвался в город, на улицах завязались ожесточенные схватки. Последние защитники города заперлись в главном храме Смоленска – Божьей Матери, построенном еще Владимиром Мономахом, и подожгли пороховые склады.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Н.М.Карамзин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“Истории государства Российского” так описывает это событие. “От страшного взрыва, грома и треска неприятель оцепенел, забыв на время свою победу и с ужасом видя весь город в огне, в который жители бросали все, что имели драгоценного, и сами бросались, чтобы оставить неприятелю только пепел, а любезнейшему отечеству пример добродетели. На улицах и площадях лежали груды сожженных тел… Не Польша, но Россия могла торжествовать в сей день, великий в ее летописях”.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1611 по 1655 гг. Смоленск и большая часть Смолен­ских земель (кроме Вязьмы с уездом) находились под вла­стью Польши.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6" y="3870603"/>
            <a:ext cx="3811633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Военно-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стратагическое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значение Смоленска в 18 веке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512127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Во время Северной войны Смоленску была уготована участь стать главным местом военных баталий со шведами при их попытке пойти на Москву. В 1706 году Петр 1 трижды приезжал в Смоленск с целью превратить его в неприступную крепость. Вокруг каменных стен были сооружены дополнительные земляные укрепления.  На большой территории устраивались лесные </a:t>
            </a:r>
            <a:r>
              <a:rPr lang="ru-RU" sz="1800" dirty="0" smtClean="0">
                <a:solidFill>
                  <a:srgbClr val="222222"/>
                </a:solidFill>
              </a:rPr>
              <a:t>завалы. Тщательная </a:t>
            </a:r>
            <a:r>
              <a:rPr lang="ru-RU" sz="1800" dirty="0">
                <a:solidFill>
                  <a:srgbClr val="222222"/>
                </a:solidFill>
              </a:rPr>
              <a:t>подготовка к встрече со шведской армией, героизм и мужество русских воинов, активная помощь местного населения обеспечили достижение намеченной цели</a:t>
            </a:r>
            <a:r>
              <a:rPr lang="ru-RU" sz="1800" dirty="0" smtClean="0">
                <a:solidFill>
                  <a:srgbClr val="22222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Летом 1708 года у местечек Доброе и Лесная состоялись судьбоносные сражения русских и шведских войск, заставившие армию короля Карла XII </a:t>
            </a:r>
            <a:r>
              <a:rPr lang="ru-RU" sz="1800" dirty="0" smtClean="0">
                <a:solidFill>
                  <a:srgbClr val="222222"/>
                </a:solidFill>
              </a:rPr>
              <a:t>отступить.</a:t>
            </a: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7086"/>
            <a:ext cx="3106738" cy="4469264"/>
          </a:xfrm>
        </p:spPr>
      </p:pic>
    </p:spTree>
    <p:extLst>
      <p:ext uri="{BB962C8B-B14F-4D97-AF65-F5344CB8AC3E}">
        <p14:creationId xmlns:p14="http://schemas.microsoft.com/office/powerpoint/2010/main" val="4163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Спасо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-Вознесенский женский монастырь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7402"/>
            <a:ext cx="4027250" cy="47187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Отношение следующего русского государя Петра I Алексеевича к Смоленску было совершенно особым</a:t>
            </a:r>
            <a:r>
              <a:rPr lang="ru-RU" sz="1800" dirty="0" smtClean="0">
                <a:solidFill>
                  <a:srgbClr val="222222"/>
                </a:solidFill>
              </a:rPr>
              <a:t>.</a:t>
            </a:r>
            <a:r>
              <a:rPr lang="ru-RU" sz="1800" dirty="0">
                <a:solidFill>
                  <a:srgbClr val="222222"/>
                </a:solidFill>
              </a:rPr>
              <a:t> Именно в Смоленске, в Вознесенском монастыре, по преданию, воспитывалась дочь полковника Кирилла Нарышкина, впоследствии царица и мать Петра Великого, Наталья Кирилловна</a:t>
            </a:r>
            <a:r>
              <a:rPr lang="ru-RU" sz="1800" dirty="0" smtClean="0">
                <a:solidFill>
                  <a:srgbClr val="222222"/>
                </a:solidFill>
              </a:rPr>
              <a:t>.</a:t>
            </a:r>
            <a:r>
              <a:rPr lang="ru-RU" sz="1800" dirty="0">
                <a:solidFill>
                  <a:srgbClr val="222222"/>
                </a:solidFill>
              </a:rPr>
              <a:t> Во время пребывания государя в Смоленске в 1695 г. игуменья монастыря просила Петра о помощи в сооружении новой каменной церкви. Государь собственноручно начертал план для двухэтажной церкви и велел выдать как сумму, так и материал, необходимый для этого.</a:t>
            </a: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Свято-Троицкий монастырь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7561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И в судьбе еще одного смоленского монастыря, Свято–Троицкого, Петр Первый сыграл довольно неожиданную роль. В один из своих приездов в наш город он, как поклонник максимальной оптимизации городских планировок, приказал проложить от Днепра более ровную и пологую улицу, которая и разделила территорию монастыря на две части, как бы отрезав от него колокольню. Так что современному географическому положению улицы Большой Советской мы обязаны именно Петру Алексеевичу.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3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17337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Летописи.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80D54-C335-438B-B4AC-0BF471DE102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865844"/>
            <a:ext cx="1714500" cy="3035300"/>
          </a:xfrm>
          <a:noFill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2" y="4066223"/>
            <a:ext cx="2857500" cy="247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3419871" y="4066223"/>
            <a:ext cx="51669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Первое датированное упоминание о Смоленске в Устюжском летописном своде относится к 863 году: по свидетельству летописца Смоленск тогда был «град велик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людьми».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образованием Древнерусского государства — Киевской Руси — Смоленск вошел в его состав (в результате похода дружины Новгородского князя Олега на Киев в 882 г.).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83312"/>
            <a:ext cx="1781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Прямоугольник 13"/>
          <p:cNvSpPr>
            <a:spLocks noChangeArrowheads="1"/>
          </p:cNvSpPr>
          <p:nvPr/>
        </p:nvSpPr>
        <p:spPr bwMode="auto">
          <a:xfrm>
            <a:off x="2466975" y="397342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 — один из древнейших русских городов. Он возник на древнем торговом пути “из варяг в греки” как город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кривичского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союза племен.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Устюжском летописном слоге сказано: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“Аскольд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испросились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Рюрика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 Царьграду идти с родом своим и пошли из Новгорода на Днепр-реку и по Днепру мимо Смоленска, и не подошли к Смоленску, потому что город большой и многолюдный”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Екатерина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II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Великая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3898776" cy="51595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96751"/>
            <a:ext cx="4330824" cy="515959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Следующим после Петра I российским государем, совершавшим длительные поездки по стране, была Екатерина II Великая. В нашем городе императрица была дважды — в </a:t>
            </a:r>
            <a:r>
              <a:rPr lang="ru-RU" sz="1800" dirty="0" smtClean="0">
                <a:solidFill>
                  <a:srgbClr val="222222"/>
                </a:solidFill>
              </a:rPr>
              <a:t>1780 и 1787 годах. </a:t>
            </a:r>
            <a:r>
              <a:rPr lang="ru-RU" sz="1800" dirty="0">
                <a:solidFill>
                  <a:srgbClr val="222222"/>
                </a:solidFill>
              </a:rPr>
              <a:t>П</a:t>
            </a:r>
            <a:r>
              <a:rPr lang="ru-RU" sz="1800" dirty="0" smtClean="0">
                <a:solidFill>
                  <a:srgbClr val="222222"/>
                </a:solidFill>
              </a:rPr>
              <a:t>риезду </a:t>
            </a:r>
            <a:r>
              <a:rPr lang="ru-RU" sz="1800" dirty="0">
                <a:solidFill>
                  <a:srgbClr val="222222"/>
                </a:solidFill>
              </a:rPr>
              <a:t>Екатерины Великой в наш город смоляне обязаны тем, что на месте нынешних площади Ленина и городского сада «</a:t>
            </a:r>
            <a:r>
              <a:rPr lang="ru-RU" sz="1800" dirty="0" err="1">
                <a:solidFill>
                  <a:srgbClr val="222222"/>
                </a:solidFill>
              </a:rPr>
              <a:t>Блонье</a:t>
            </a:r>
            <a:r>
              <a:rPr lang="ru-RU" sz="1800" dirty="0">
                <a:solidFill>
                  <a:srgbClr val="222222"/>
                </a:solidFill>
              </a:rPr>
              <a:t>» вместо располагавшихся там обывательских хижин и лачуг была разбита и обустроена плац–парадная </a:t>
            </a:r>
            <a:r>
              <a:rPr lang="ru-RU" sz="1800" dirty="0" smtClean="0">
                <a:solidFill>
                  <a:srgbClr val="222222"/>
                </a:solidFill>
              </a:rPr>
              <a:t>площадь. По </a:t>
            </a:r>
            <a:r>
              <a:rPr lang="ru-RU" sz="1800" dirty="0">
                <a:solidFill>
                  <a:srgbClr val="222222"/>
                </a:solidFill>
              </a:rPr>
              <a:t>личному указанию императрицы Смоленску вернули его древний герб, изображавший в серебряном поле на золотом лафете чугунную пушку с сидящей на ней райской птицей.</a:t>
            </a: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Смоленское сражение 1812 года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4546848" cy="541271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22 июля под Смоленском соединились армии М. Б. Барклая де Толли и П. И. Багратиона, что означало провал плана Наполеона разгромить их поодиночке и открыть себе дорогу на Москву. 4-5 августа здесь произошло кровопролитное сражение за город. Французы пытались во что бы то ни стало войти в город 4 августа, в день рождения Наполеона, но им это не удалось. Наполеон приказал нещадно жечь, не желавший сдаваться город, забросав его бомбами, гранатами 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начиненными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ядрами. Сам он наблюдал за этим со стороны одного из предместий. Свои впечатления от увиденного он позже изложил в дневнике: “В чудную августовскую ночь Смоленск представлял французам зрелище, подобное тому, которое представлялось глазам жителей Неаполя во время извержения Везувия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Город был разрушен: сожжено не менее 80% жилых и других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зданий.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Население сократилось почти наполовину. 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61681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3396595" cy="5119816"/>
          </a:xfrm>
        </p:spPr>
      </p:pic>
    </p:spTree>
    <p:extLst>
      <p:ext uri="{BB962C8B-B14F-4D97-AF65-F5344CB8AC3E}">
        <p14:creationId xmlns:p14="http://schemas.microsoft.com/office/powerpoint/2010/main" val="248068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2FD4F-4CE2-4698-82E6-3A10AB21BA86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CA505-D781-4800-87CD-61FD3BA6A1C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8204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Смоленск в 19 веке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5967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Железнодорожное строительство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второй половине XIX в. через Смоленск пролегли железнодорожные линии: Рига — Орел (1868 г.), Москва — Брест (1870 г.),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Рязано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-Уральская (1899 г.). Почти параллельно первым двум были проложены шоссейные дороги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Численность населения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остепенно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восстановилась и стала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расти.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По данным “Военно-статистического сборника” (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1871), в Смоленске проживало 23 тыс., ко времени первой всероссийской переписи (1897 г.) — 47 тыс., в 1910 г.— 59 тыс. человек.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764704"/>
            <a:ext cx="4396680" cy="53614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Строительство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К концу 60-х годов XIX в. в городе уже было более 2030 жилых зданий, а в 1910 г. почти 2700, из которых кирпичных - 283. Город в ночное время освещался 46-ю электрическими и 750-ю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керосиновыми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фонарями. </a:t>
            </a: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Образование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восьми средних учебных заведениях (4 мужских и 4 женских) обучалось 2880 человек. В начальных школах число учащихся превышало 2900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Промышленность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развивалась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медленно. Численность рабочих на железной дороге, в различных мастерских, в типографиях, на кирпичных заводах и на других предприятиях составляла около 1,5 тыс. человек. Смоленск оставался чиновничье-мещанским городом.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0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77968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Вокзал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Риго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-Орловской железной дороги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1"/>
            <a:ext cx="8712968" cy="58127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9A0E9-1EE0-48F6-AEA5-636193ADE66C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CF56-8B10-454F-AE5C-8E0007BEDC0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35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Два вокзала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FF5A1-409B-41AD-81C4-EBD677AA261C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9BA6A-B1EA-428C-B83E-2E1F7CED023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0260"/>
            <a:ext cx="8554144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2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Смоленск – культурный центр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(Кон. 19 – нач. 20века)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35100"/>
            <a:ext cx="3466728" cy="46910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 января 1901 г. в зале благородного собрания состоялась демонстрация “движущихся картин”, ее организовал заезжий французский предприниматель Ж.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Дюрсен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Затем сеансы “американского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диоскопа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 стали проводиться в летнем саду “Эрмитаж”, а позже — в кинотеатрах (“Пате де Пари”, “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Бови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”, “Ампир”, “Грезы”, “Художественный”). С этого началась история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смоленских кинотеатров.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6910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С 1780 г. в Смоленске систематически организовывались театральные представления — сначала в “Оперном доме”, затем в здании Дворянского собрания и в частных дворянских домах. В 1866 г. городская дума приобрела специальное здание для театра (сгорело в 1888). С 1898 по 1914 год в Заднепровской части города действовал Народный дом, в котором систематически устраивались спектакли, народные чтения со световыми картинками, лекции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9A0E9-1EE0-48F6-AEA5-636193ADE66C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CF56-8B10-454F-AE5C-8E0007BEDC0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74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Первые музеи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067" y="1412776"/>
            <a:ext cx="4038600" cy="52005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Ко второй половине XIX — началу XX века относится создание в Смоленске музеев. Первым в здании городской думы был открыт историко-археологический музей. (28 июня 1888 г.), </a:t>
            </a: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Через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10 лет в Талашкине открылся историко-этнографический музей М. К.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Тенишевой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который в 1905 г. был перемещен в Смоленск в специально для него построенное здание “Русская старина”. </a:t>
            </a:r>
            <a:endParaRPr lang="ru-RU" sz="1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Возникшее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 1908 г. “Общество изучения Смоленской губернии” организовало естественно-исторический музей (музей природы)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43" y="1052736"/>
            <a:ext cx="3901440" cy="288032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79" y="3938933"/>
            <a:ext cx="4011588" cy="26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3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5124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Первый трамвай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2674640" cy="521744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</a:rPr>
              <a:t>20 октября 1901 года (7 октября по старому стилю) в городе Смоленске открылось первое движение электрического трамвая (городской железной дороги</a:t>
            </a:r>
            <a:r>
              <a:rPr lang="ru-RU" sz="1800" dirty="0" smtClean="0">
                <a:solidFill>
                  <a:srgbClr val="222222"/>
                </a:solidFill>
              </a:rPr>
              <a:t>).</a:t>
            </a:r>
            <a:r>
              <a:rPr lang="ru-RU" sz="1800" dirty="0">
                <a:solidFill>
                  <a:srgbClr val="222222"/>
                </a:solidFill>
              </a:rPr>
              <a:t> По городу было проложено 2 трамвайных маршрута. Один шел от вокзала по Благовещенской (Б. Советская), Пушкинской (Ленина), огибал </a:t>
            </a:r>
            <a:r>
              <a:rPr lang="ru-RU" sz="1800" dirty="0" err="1">
                <a:solidFill>
                  <a:srgbClr val="222222"/>
                </a:solidFill>
              </a:rPr>
              <a:t>Блонью</a:t>
            </a:r>
            <a:r>
              <a:rPr lang="ru-RU" sz="1800" dirty="0">
                <a:solidFill>
                  <a:srgbClr val="222222"/>
                </a:solidFill>
              </a:rPr>
              <a:t> (сад им. Глинки) и заканчивался у крепостной стены. Второй — вокзал, Благовещенская, Никольское кольцо.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49189"/>
            <a:ext cx="5410944" cy="453650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Первое высшее учебное заведение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2818656" cy="523160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7 ноября 1918 года в торжественной обстановке открывается первое высшее учебное заведение губернии - Смоленский университет. Первый год преподавание обеспечивали ученые из Москвы, которые работали «вахтовым методом</a:t>
            </a:r>
            <a:r>
              <a:rPr lang="ru-RU" sz="18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Сначала занятия в университете проходили в здании бывшей женской гимназии на Пушкинской улице (ныне улица Ленина).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122912" cy="482453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Название города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8018"/>
            <a:ext cx="4114800" cy="52993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8018"/>
            <a:ext cx="4038600" cy="5058332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разные версии, объясняющие название города, одна из них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занятием жителей: здесь купцы, плававшие “из варяг в греки” и “из грек в варяги”, ремонтировали (смолили) лодки. Расположение на великом торговом пути предопределило важное значение Смоленска в Киевской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Руси. “Каждую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весну в Киев приходили торговые караваны с севера — из Новгорода,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других городов русских — и отсюда направлялись в Константинополь”. Смоленск был крупным пунктом торговли и ремесленного производства, военной крепостью.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Смоленские ВУЗы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 В 20-30-е годы в Смоленской области продолжалось становление высшей школы. Первоначально в Смоленске действовало 4 высших учебных заведения: университет, политехнический институт, университет народного образования и отделение Московского археологического института</a:t>
            </a:r>
            <a:r>
              <a:rPr lang="ru-RU" sz="18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В 1930 году Смоленский университет был преобразован в два вуза: Смоленский государственный педагогический институт с трехгодичным сроком обучения и Смоленский государственный медицинский институт. 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17638"/>
            <a:ext cx="4396680" cy="438762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29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Смоленское радио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 Весной 1928 года начались регулярные передачи смоленского радио, но число слушателей до 1930 года было невелико - радио еще было не везде. В начале 30-х годов в районах области стали создавать так называемые «</a:t>
            </a:r>
            <a:r>
              <a:rPr lang="ru-RU" sz="1800" dirty="0" err="1" smtClean="0">
                <a:solidFill>
                  <a:srgbClr val="012D02"/>
                </a:solidFill>
                <a:latin typeface="Calibri" panose="020F0502020204030204" pitchFamily="34" charset="0"/>
              </a:rPr>
              <a:t>трянсляционные</a:t>
            </a:r>
            <a:r>
              <a:rPr lang="ru-RU" sz="18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узлы», которые значительно расширили число слушателей. За 5 лет (с 1928 по 1932 г.) количество радиоузлов возросло </a:t>
            </a:r>
            <a:r>
              <a:rPr lang="ru-RU" sz="18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почти </a:t>
            </a:r>
            <a:r>
              <a:rPr lang="ru-RU" sz="1800" dirty="0">
                <a:solidFill>
                  <a:srgbClr val="012D02"/>
                </a:solidFill>
                <a:latin typeface="Calibri" panose="020F0502020204030204" pitchFamily="34" charset="0"/>
              </a:rPr>
              <a:t>в три раза. Радиопередачи стали доступны жителям не только городов, но и деревень.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638"/>
            <a:ext cx="4176463" cy="5035698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70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651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Новый облик Смоленска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75476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С конца 20-х годов началось интенсивное жилищное строительство, стал меняться архитектурный облик Смоленщины, особенно ее городов. В 1926 году городской Совет принял решение составить генеральный план перестройки города Смоленска. К его составлению был привлечен знаменитый архитектор А.В. Щусев. Руками смолян были возведены: в 1931-1932 годах - дом Советов (он был на месте нынешнего аналогичного здания), во второй половине 30-х годов - Драматический театр и клуб железнодорожников, гостиница «Смоленск», клуб завода имени Калинина и многие другие здания. К сожалению, во время прокладки трамвайной линии на нынешней площади Смирнова была взорвана красивейшая </a:t>
            </a:r>
            <a:r>
              <a:rPr lang="ru-RU" sz="1600" dirty="0" err="1">
                <a:solidFill>
                  <a:srgbClr val="012D02"/>
                </a:solidFill>
                <a:latin typeface="Calibri" panose="020F0502020204030204" pitchFamily="34" charset="0"/>
              </a:rPr>
              <a:t>Молоховская</a:t>
            </a: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 башня крепостной стены. </a:t>
            </a: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20480" cy="5544616"/>
          </a:xfrm>
        </p:spPr>
      </p:pic>
    </p:spTree>
    <p:extLst>
      <p:ext uri="{BB962C8B-B14F-4D97-AF65-F5344CB8AC3E}">
        <p14:creationId xmlns:p14="http://schemas.microsoft.com/office/powerpoint/2010/main" val="3070687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69192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Смоленск в годы Великой Отечественной войны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752528" cy="551963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Смоленщина испила полную чашу страданий и в самой страшной войне человечества.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303030"/>
                </a:solidFill>
                <a:ea typeface="Times New Roman" panose="02020603050405020304" pitchFamily="18" charset="0"/>
              </a:rPr>
              <a:t>Более </a:t>
            </a: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</a:rPr>
              <a:t>чем два года область стала фронтовой и была полностью оккупирована. Это время характеризуется жесточайшими попытками фашистов насадить на захваченных территориях свой порядок. Но здесь с самых первых дней прихода врага ни на минуту не прекращалось </a:t>
            </a:r>
            <a:r>
              <a:rPr lang="ru-RU" sz="1600" dirty="0" smtClean="0">
                <a:solidFill>
                  <a:srgbClr val="303030"/>
                </a:solidFill>
                <a:ea typeface="Times New Roman" panose="02020603050405020304" pitchFamily="18" charset="0"/>
              </a:rPr>
              <a:t>героическое </a:t>
            </a: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</a:rPr>
              <a:t>сопротивление. </a:t>
            </a:r>
            <a:endParaRPr lang="ru-RU" sz="1600" dirty="0" smtClean="0">
              <a:solidFill>
                <a:srgbClr val="30303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</a:rPr>
              <a:t>Десятки тысяч партизан и подпольщиков развернули активную диверсионную деятельность </a:t>
            </a:r>
            <a:r>
              <a:rPr lang="ru-RU" sz="1600" dirty="0" smtClean="0">
                <a:solidFill>
                  <a:srgbClr val="303030"/>
                </a:solidFill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 был освобожден 25 сентября. Эта дата сейчас ежегодно празднуется, как официальный день города.</a:t>
            </a:r>
            <a:b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0303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время боев на территории региона колоссальным разрушениям подверглась вся материально-техническая база народного хозяйства. Десятки крупных и малых населенных пунктов были стерты с лица земли.  Фашисты убили, покалечили и угнали на работы в Германию сотни тысяч человек. Свою довоенную численность населения Смоленщина не восстановила и в начале XXI века.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6352" r="4918" b="11081"/>
          <a:stretch/>
        </p:blipFill>
        <p:spPr>
          <a:xfrm>
            <a:off x="4932040" y="1321197"/>
            <a:ext cx="3960440" cy="4680520"/>
          </a:xfrm>
        </p:spPr>
      </p:pic>
    </p:spTree>
    <p:extLst>
      <p:ext uri="{BB962C8B-B14F-4D97-AF65-F5344CB8AC3E}">
        <p14:creationId xmlns:p14="http://schemas.microsoft.com/office/powerpoint/2010/main" val="2252010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Культурная жизнь после войны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970784" cy="54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После войны довольно быстро была восстановлена довоенная культурная база. Уже к концу 1946 года была практически полностью восстановлена школьная сеть. Была восстановлена и даже несколько расширена сеть средних специальных учебных заведений</a:t>
            </a:r>
            <a:r>
              <a:rPr lang="ru-RU" sz="16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 </a:t>
            </a:r>
            <a:r>
              <a:rPr lang="ru-RU" sz="16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Восстанавливались высшие учебные заведения</a:t>
            </a:r>
            <a:r>
              <a:rPr lang="ru-RU" dirty="0">
                <a:solidFill>
                  <a:srgbClr val="012D02"/>
                </a:solidFill>
                <a:latin typeface="Calibri" panose="020F0502020204030204" pitchFamily="34" charset="0"/>
              </a:rPr>
              <a:t>. </a:t>
            </a:r>
            <a:endParaRPr lang="ru-RU" dirty="0" smtClean="0">
              <a:solidFill>
                <a:srgbClr val="012D0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К началу 50-х годов была в основном восстановлена и система учреждений культуры, строились </a:t>
            </a:r>
            <a:r>
              <a:rPr lang="ru-RU" sz="16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новые </a:t>
            </a: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клубы, </a:t>
            </a:r>
            <a:r>
              <a:rPr lang="ru-RU" sz="16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библиотеки.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Возобновилась издательская деятельность, в 1949 году Смоленское книжное издательство выпустило книг больше, чем до войны</a:t>
            </a:r>
            <a:r>
              <a:rPr lang="ru-RU" sz="1600" dirty="0" smtClean="0">
                <a:solidFill>
                  <a:srgbClr val="012D0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12D02"/>
                </a:solidFill>
                <a:latin typeface="Calibri" panose="020F0502020204030204" pitchFamily="34" charset="0"/>
              </a:rPr>
              <a:t>Работало два профессиональных театра - драматический и кукольный, а также филармония. 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114800" cy="424847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1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FF5A1-409B-41AD-81C4-EBD677AA261C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9BA6A-B1EA-428C-B83E-2E1F7CED023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8175" y="2967335"/>
            <a:ext cx="806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842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Гнёздовские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курганы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1" y="1196752"/>
            <a:ext cx="3344458" cy="21339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Археологические раскопки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Гнездовских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курганов и в самом Смоленске свидетельствуют о высоком развитии в городе ремесла, а сосуд первой половины X в. с древнейшей славянской надписью “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гороухша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”(горчица)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 существовании письменности на Руси до введения христианства.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древнейшая русская надпись на бытовом предмете свидетельствует о гра­мотности как ремесленников, так и городского населения Смо­ленска, приобретавшего эти предметы первой необходимости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Гороухша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хранится в фондах Смоленского музея-заповедника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6418"/>
            <a:ext cx="1816051" cy="23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Памятники письменности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7" y="1600200"/>
            <a:ext cx="2964106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развитии письменности говорят и надписи на стенах смоленский церквей. Их выцарапывали прихожане. Большинство из них были купцами и ремесленниками. Это говорит о том, что не только монахи и князья, но и люди других слоёв населения были хорошо знакомы с грамотой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75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Берестяные грамоты.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677E32-C879-4805-B286-286219F5FB68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4B69C-0B74-4B9E-8E2F-01A7E7DD45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819" y="2161736"/>
            <a:ext cx="3048000" cy="2286000"/>
          </a:xfrm>
          <a:noFill/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3" y="3402737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500188" y="4071938"/>
            <a:ext cx="11972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smtClean="0"/>
              <a:t>Новгород</a:t>
            </a:r>
            <a:endParaRPr lang="ru-RU" dirty="0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786313" y="5357813"/>
            <a:ext cx="242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dirty="0" smtClean="0"/>
              <a:t>Смоленск</a:t>
            </a:r>
            <a:endParaRPr lang="ru-RU" dirty="0"/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928688" y="600075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В Смоленске найдены уже 16 берестяных грамот</a:t>
            </a:r>
          </a:p>
        </p:txBody>
      </p: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2" y="1849877"/>
            <a:ext cx="34496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25"/>
            <a:ext cx="19383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756761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подтверждают и находки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берестяных грамот в Смоленске. Береста была основным материалом для письма ремесленного и купеческого люда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Смоленский князь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Ростислав Мстиславович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3096343" cy="47561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12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XII — XIII вв. на Смоленской земле утвердились князья одной из главных ветвей потомка Мономаха — сыновья и внуки сына Мономаха Мстислава Владимировича. Выдающимся политиком был внук Владимира Мономаха Ростислав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Мстиславич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 1127 г. в течение 34 лет княжил в Смоленске). К концу XII в. в руках смоленских князей оказались все основные ключи древнерусской политики.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сожалению, смоленское летописание не сохранилось, хотя ученые не сомневаются, что летопись здесь велась.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FE6A-8EEC-41B7-9A60-9D40CE9B35D5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374B1-6C4D-4557-9BA9-AA6BCADBEDC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ПРЕПОДОБНЫЙ АВРАМИЙ СМОЛЕНСКИЙ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9593" y="1142999"/>
            <a:ext cx="4357687" cy="47148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 свеча. Дымится ладан,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молится Авраамий,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Ближних святой любит как надо,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Высохло тело от постных стояний;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ритм от поклонов теряет,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Бога радостно тает --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Вечность он пишет в книге времен…</a:t>
            </a:r>
          </a:p>
          <a:p>
            <a:pPr eaLnBrk="1" hangingPunct="1">
              <a:defRPr/>
            </a:pPr>
            <a:endParaRPr lang="ru-RU" sz="18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Авраамий Смоленский выдающийся церковный и общественный деятель, проповедник, писатель, издатель рукописных книг, иконописец, первый смоленский, а затем и общерусский святой.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677E32-C879-4805-B286-286219F5FB68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89E9-CE83-4119-9CBD-D3A61298844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30416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259632" y="5857875"/>
            <a:ext cx="714840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«Житие Авраамия Смоленского"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пожалуй, самое известное древнерусское смоленское произведение.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Древнерусская перепись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677E32-C879-4805-B286-286219F5FB68}" type="datetime1">
              <a:rPr lang="ru-RU" smtClean="0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B8204-BACB-4625-A179-54C495F3FB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32480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Содержимое 7"/>
          <p:cNvSpPr>
            <a:spLocks noGrp="1"/>
          </p:cNvSpPr>
          <p:nvPr>
            <p:ph idx="1"/>
          </p:nvPr>
        </p:nvSpPr>
        <p:spPr>
          <a:xfrm>
            <a:off x="4219575" y="1285875"/>
            <a:ext cx="2709864" cy="3357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Еще одним древне-смоленским литературным памятником письменности историки считают "Уставную грамоту" князя Смоленского Ростислава Мстиславовича, датированную 1137 годом. </a:t>
            </a:r>
          </a:p>
        </p:txBody>
      </p: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899592" y="5728493"/>
            <a:ext cx="792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"Уставную грамоту" Ростислава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увидеть в Смоленском музее-заповеднике.</a:t>
            </a:r>
          </a:p>
          <a:p>
            <a:endParaRPr lang="ru-RU" dirty="0"/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09" y="2718186"/>
            <a:ext cx="15541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625a7ff11fc3068ca51e5c7ac3399693d9659d5"/>
</p:tagLst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5953</TotalTime>
  <Words>2494</Words>
  <Application>Microsoft Office PowerPoint</Application>
  <PresentationFormat>Экран (4:3)</PresentationFormat>
  <Paragraphs>198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Bookman Old Style</vt:lpstr>
      <vt:lpstr>Calibri</vt:lpstr>
      <vt:lpstr>Times New Roman</vt:lpstr>
      <vt:lpstr>Wingdings</vt:lpstr>
      <vt:lpstr>История 1</vt:lpstr>
      <vt:lpstr>Презентация PowerPoint</vt:lpstr>
      <vt:lpstr>Летописи.</vt:lpstr>
      <vt:lpstr>Название города</vt:lpstr>
      <vt:lpstr>Гнёздовские курганы</vt:lpstr>
      <vt:lpstr>Памятники письменности</vt:lpstr>
      <vt:lpstr>Берестяные грамоты.</vt:lpstr>
      <vt:lpstr>Смоленский князь  Ростислав Мстиславович</vt:lpstr>
      <vt:lpstr>ПРЕПОДОБНЫЙ АВРАМИЙ СМОЛЕНСКИЙ </vt:lpstr>
      <vt:lpstr>Древнерусская перепись</vt:lpstr>
      <vt:lpstr>Смоленск 12-13 вв.</vt:lpstr>
      <vt:lpstr>Смоленское зодчество</vt:lpstr>
      <vt:lpstr>Нашествие монголо-татар</vt:lpstr>
      <vt:lpstr>Смоленск в составе Литовского княжества (15 век)</vt:lpstr>
      <vt:lpstr>Грюнвальдская битва</vt:lpstr>
      <vt:lpstr>Город-ключ(16 век)</vt:lpstr>
      <vt:lpstr>Осада Смоленска поляками 1609-1611 гг.</vt:lpstr>
      <vt:lpstr>Военно-стратагическое значение Смоленска в 18 веке</vt:lpstr>
      <vt:lpstr>Спасо-Вознесенский женский монастырь</vt:lpstr>
      <vt:lpstr>Свято-Троицкий монастырь</vt:lpstr>
      <vt:lpstr>Екатерина II Великая</vt:lpstr>
      <vt:lpstr>Смоленское сражение 1812 года</vt:lpstr>
      <vt:lpstr>Презентация PowerPoint</vt:lpstr>
      <vt:lpstr>Смоленск в 19 веке</vt:lpstr>
      <vt:lpstr>Вокзал Риго-Орловской железной дороги</vt:lpstr>
      <vt:lpstr>Два вокзала</vt:lpstr>
      <vt:lpstr>Смоленск – культурный центр (Кон. 19 – нач. 20века)</vt:lpstr>
      <vt:lpstr>Первые музеи</vt:lpstr>
      <vt:lpstr>Первый трамвай</vt:lpstr>
      <vt:lpstr>Первое высшее учебное заведение</vt:lpstr>
      <vt:lpstr>Смоленские ВУЗы</vt:lpstr>
      <vt:lpstr>Смоленское радио</vt:lpstr>
      <vt:lpstr>Новый облик Смоленска</vt:lpstr>
      <vt:lpstr>Смоленск в годы Великой Отечественной войны</vt:lpstr>
      <vt:lpstr>Культурная жизнь после войны</vt:lpstr>
      <vt:lpstr>Презентация PowerPoint</vt:lpstr>
    </vt:vector>
  </TitlesOfParts>
  <Company>Семья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Шаблоны презентаций</dc:subject>
  <dc:creator>Елена</dc:creator>
  <cp:keywords>http:/aida.ucoz.ru</cp:keywords>
  <dc:description>http://aida.ucoz.ru</dc:description>
  <cp:lastModifiedBy>Пользователь Windows</cp:lastModifiedBy>
  <cp:revision>97</cp:revision>
  <dcterms:created xsi:type="dcterms:W3CDTF">2012-04-19T18:12:38Z</dcterms:created>
  <dcterms:modified xsi:type="dcterms:W3CDTF">2021-03-30T13:02:36Z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1053760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0008007c580000000000010250300207f7000400038000</vt:lpwstr>
  </property>
</Properties>
</file>