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259" r:id="rId2"/>
    <p:sldId id="261" r:id="rId3"/>
    <p:sldId id="263" r:id="rId4"/>
    <p:sldId id="264" r:id="rId5"/>
    <p:sldId id="265" r:id="rId6"/>
    <p:sldId id="266" r:id="rId7"/>
    <p:sldId id="267" r:id="rId8"/>
    <p:sldId id="268" r:id="rId9"/>
    <p:sldId id="269" r:id="rId10"/>
    <p:sldId id="270" r:id="rId11"/>
    <p:sldId id="271" r:id="rId12"/>
    <p:sldId id="272" r:id="rId13"/>
    <p:sldId id="285" r:id="rId14"/>
    <p:sldId id="273" r:id="rId15"/>
    <p:sldId id="274" r:id="rId16"/>
    <p:sldId id="275" r:id="rId17"/>
    <p:sldId id="276" r:id="rId18"/>
    <p:sldId id="277" r:id="rId19"/>
    <p:sldId id="278" r:id="rId20"/>
    <p:sldId id="279" r:id="rId21"/>
    <p:sldId id="280" r:id="rId22"/>
    <p:sldId id="284" r:id="rId23"/>
    <p:sldId id="283" r:id="rId24"/>
    <p:sldId id="282" r:id="rId25"/>
    <p:sldId id="288" r:id="rId26"/>
    <p:sldId id="290" r:id="rId27"/>
    <p:sldId id="291" r:id="rId28"/>
    <p:sldId id="292" r:id="rId29"/>
    <p:sldId id="293" r:id="rId30"/>
    <p:sldId id="294" r:id="rId31"/>
    <p:sldId id="295" r:id="rId32"/>
    <p:sldId id="296"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94671"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2C02C-21FD-48EC-B7FD-331A6909296B}" type="datetimeFigureOut">
              <a:rPr lang="ru-RU" smtClean="0"/>
              <a:t>08.02.2021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32BA5-DCAB-4F5D-94D2-6182F1511361}" type="slidenum">
              <a:rPr lang="ru-RU" smtClean="0"/>
              <a:t>‹#›</a:t>
            </a:fld>
            <a:endParaRPr lang="ru-RU"/>
          </a:p>
        </p:txBody>
      </p:sp>
    </p:spTree>
    <p:extLst>
      <p:ext uri="{BB962C8B-B14F-4D97-AF65-F5344CB8AC3E}">
        <p14:creationId xmlns:p14="http://schemas.microsoft.com/office/powerpoint/2010/main" val="174041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BC32BA5-DCAB-4F5D-94D2-6182F1511361}" type="slidenum">
              <a:rPr lang="ru-RU" smtClean="0"/>
              <a:t>8</a:t>
            </a:fld>
            <a:endParaRPr lang="ru-RU"/>
          </a:p>
        </p:txBody>
      </p:sp>
    </p:spTree>
    <p:extLst>
      <p:ext uri="{BB962C8B-B14F-4D97-AF65-F5344CB8AC3E}">
        <p14:creationId xmlns:p14="http://schemas.microsoft.com/office/powerpoint/2010/main" val="62974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0305C771-5F82-4B5E-A9B8-AA060FA55794}" type="datetimeFigureOut">
              <a:rPr lang="ru-RU" smtClean="0"/>
              <a:t>08.02.2021</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D0FD7D9E-EA8D-4BB8-B954-E2DA05F9C69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0305C771-5F82-4B5E-A9B8-AA060FA55794}" type="datetimeFigureOut">
              <a:rPr lang="ru-RU" smtClean="0"/>
              <a:t>08.02.2021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FD7D9E-EA8D-4BB8-B954-E2DA05F9C69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0305C771-5F82-4B5E-A9B8-AA060FA55794}" type="datetimeFigureOut">
              <a:rPr lang="ru-RU" smtClean="0"/>
              <a:t>08.02.2021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FD7D9E-EA8D-4BB8-B954-E2DA05F9C69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0305C771-5F82-4B5E-A9B8-AA060FA55794}" type="datetimeFigureOut">
              <a:rPr lang="ru-RU" smtClean="0"/>
              <a:t>08.02.2021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FD7D9E-EA8D-4BB8-B954-E2DA05F9C69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0305C771-5F82-4B5E-A9B8-AA060FA55794}" type="datetimeFigureOut">
              <a:rPr lang="ru-RU" smtClean="0"/>
              <a:t>08.02.2021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FD7D9E-EA8D-4BB8-B954-E2DA05F9C692}"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0305C771-5F82-4B5E-A9B8-AA060FA55794}" type="datetimeFigureOut">
              <a:rPr lang="ru-RU" smtClean="0"/>
              <a:t>08.02.2021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FD7D9E-EA8D-4BB8-B954-E2DA05F9C69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0305C771-5F82-4B5E-A9B8-AA060FA55794}" type="datetimeFigureOut">
              <a:rPr lang="ru-RU" smtClean="0"/>
              <a:t>08.02.2021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0FD7D9E-EA8D-4BB8-B954-E2DA05F9C69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0305C771-5F82-4B5E-A9B8-AA060FA55794}" type="datetimeFigureOut">
              <a:rPr lang="ru-RU" smtClean="0"/>
              <a:t>08.02.2021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0FD7D9E-EA8D-4BB8-B954-E2DA05F9C69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5C771-5F82-4B5E-A9B8-AA060FA55794}" type="datetimeFigureOut">
              <a:rPr lang="ru-RU" smtClean="0"/>
              <a:t>08.02.2021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0FD7D9E-EA8D-4BB8-B954-E2DA05F9C69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0305C771-5F82-4B5E-A9B8-AA060FA55794}" type="datetimeFigureOut">
              <a:rPr lang="ru-RU" smtClean="0"/>
              <a:t>08.02.2021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FD7D9E-EA8D-4BB8-B954-E2DA05F9C69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0305C771-5F82-4B5E-A9B8-AA060FA55794}" type="datetimeFigureOut">
              <a:rPr lang="ru-RU" smtClean="0"/>
              <a:t>08.02.2021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D0FD7D9E-EA8D-4BB8-B954-E2DA05F9C692}"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305C771-5F82-4B5E-A9B8-AA060FA55794}" type="datetimeFigureOut">
              <a:rPr lang="ru-RU" smtClean="0"/>
              <a:t>08.02.2021</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FD7D9E-EA8D-4BB8-B954-E2DA05F9C692}"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2945" y="1124744"/>
            <a:ext cx="8686800" cy="3600400"/>
          </a:xfrm>
        </p:spPr>
        <p:txBody>
          <a:bodyPr>
            <a:noAutofit/>
          </a:bodyPr>
          <a:lstStyle/>
          <a:p>
            <a:pPr algn="ctr"/>
            <a:r>
              <a:rPr lang="ru-RU" sz="5400" b="1" dirty="0">
                <a:solidFill>
                  <a:schemeClr val="accent3">
                    <a:lumMod val="50000"/>
                  </a:schemeClr>
                </a:solidFill>
                <a:latin typeface="Arial" pitchFamily="34" charset="0"/>
                <a:cs typeface="Arial" pitchFamily="34" charset="0"/>
              </a:rPr>
              <a:t/>
            </a:r>
            <a:br>
              <a:rPr lang="ru-RU" sz="5400" b="1" dirty="0">
                <a:solidFill>
                  <a:schemeClr val="accent3">
                    <a:lumMod val="50000"/>
                  </a:schemeClr>
                </a:solidFill>
                <a:latin typeface="Arial" pitchFamily="34" charset="0"/>
                <a:cs typeface="Arial" pitchFamily="34" charset="0"/>
              </a:rPr>
            </a:br>
            <a:r>
              <a:rPr lang="ru-RU" sz="5400" b="1" dirty="0">
                <a:solidFill>
                  <a:schemeClr val="accent3">
                    <a:lumMod val="50000"/>
                  </a:schemeClr>
                </a:solidFill>
                <a:latin typeface="Arial" pitchFamily="34" charset="0"/>
                <a:cs typeface="Arial" pitchFamily="34" charset="0"/>
              </a:rPr>
              <a:t/>
            </a:r>
            <a:br>
              <a:rPr lang="ru-RU" sz="5400" b="1" dirty="0">
                <a:solidFill>
                  <a:schemeClr val="accent3">
                    <a:lumMod val="50000"/>
                  </a:schemeClr>
                </a:solidFill>
                <a:latin typeface="Arial" pitchFamily="34" charset="0"/>
                <a:cs typeface="Arial" pitchFamily="34" charset="0"/>
              </a:rPr>
            </a:br>
            <a:r>
              <a:rPr lang="ru-RU" sz="5400" b="1" dirty="0">
                <a:solidFill>
                  <a:schemeClr val="accent3">
                    <a:lumMod val="50000"/>
                  </a:schemeClr>
                </a:solidFill>
                <a:latin typeface="Arial" pitchFamily="34" charset="0"/>
                <a:cs typeface="Arial" pitchFamily="34" charset="0"/>
              </a:rPr>
              <a:t/>
            </a:r>
            <a:br>
              <a:rPr lang="ru-RU" sz="5400" b="1" dirty="0">
                <a:solidFill>
                  <a:schemeClr val="accent3">
                    <a:lumMod val="50000"/>
                  </a:schemeClr>
                </a:solidFill>
                <a:latin typeface="Arial" pitchFamily="34" charset="0"/>
                <a:cs typeface="Arial" pitchFamily="34" charset="0"/>
              </a:rPr>
            </a:br>
            <a:r>
              <a:rPr lang="ru-RU" sz="5400" b="1" dirty="0">
                <a:solidFill>
                  <a:schemeClr val="accent3">
                    <a:lumMod val="50000"/>
                  </a:schemeClr>
                </a:solidFill>
                <a:latin typeface="Arial" pitchFamily="34" charset="0"/>
                <a:cs typeface="Arial" pitchFamily="34" charset="0"/>
              </a:rPr>
              <a:t/>
            </a:r>
            <a:br>
              <a:rPr lang="ru-RU" sz="5400" b="1" dirty="0">
                <a:solidFill>
                  <a:schemeClr val="accent3">
                    <a:lumMod val="50000"/>
                  </a:schemeClr>
                </a:solidFill>
                <a:latin typeface="Arial" pitchFamily="34" charset="0"/>
                <a:cs typeface="Arial" pitchFamily="34" charset="0"/>
              </a:rPr>
            </a:br>
            <a:r>
              <a:rPr lang="ru-RU" sz="5400" b="1" dirty="0">
                <a:solidFill>
                  <a:schemeClr val="accent3">
                    <a:lumMod val="50000"/>
                  </a:schemeClr>
                </a:solidFill>
                <a:latin typeface="Arial" pitchFamily="34" charset="0"/>
                <a:cs typeface="Arial" pitchFamily="34" charset="0"/>
              </a:rPr>
              <a:t/>
            </a:r>
            <a:br>
              <a:rPr lang="ru-RU" sz="5400" b="1" dirty="0">
                <a:solidFill>
                  <a:schemeClr val="accent3">
                    <a:lumMod val="50000"/>
                  </a:schemeClr>
                </a:solidFill>
                <a:latin typeface="Arial" pitchFamily="34" charset="0"/>
                <a:cs typeface="Arial" pitchFamily="34" charset="0"/>
              </a:rPr>
            </a:br>
            <a:r>
              <a:rPr lang="ru-RU" sz="5400" b="1" dirty="0">
                <a:solidFill>
                  <a:schemeClr val="accent3">
                    <a:lumMod val="50000"/>
                  </a:schemeClr>
                </a:solidFill>
                <a:latin typeface="Arial" pitchFamily="34" charset="0"/>
                <a:cs typeface="Arial" pitchFamily="34" charset="0"/>
              </a:rPr>
              <a:t/>
            </a:r>
            <a:br>
              <a:rPr lang="ru-RU" sz="5400" b="1" dirty="0">
                <a:solidFill>
                  <a:schemeClr val="accent3">
                    <a:lumMod val="50000"/>
                  </a:schemeClr>
                </a:solidFill>
                <a:latin typeface="Arial" pitchFamily="34" charset="0"/>
                <a:cs typeface="Arial" pitchFamily="34" charset="0"/>
              </a:rPr>
            </a:br>
            <a:r>
              <a:rPr lang="ru-RU" sz="5400" b="1" dirty="0">
                <a:solidFill>
                  <a:schemeClr val="accent3">
                    <a:lumMod val="50000"/>
                  </a:schemeClr>
                </a:solidFill>
                <a:latin typeface="Arial" pitchFamily="34" charset="0"/>
                <a:cs typeface="Arial" pitchFamily="34" charset="0"/>
              </a:rPr>
              <a:t/>
            </a:r>
            <a:br>
              <a:rPr lang="ru-RU" sz="5400" b="1" dirty="0">
                <a:solidFill>
                  <a:schemeClr val="accent3">
                    <a:lumMod val="50000"/>
                  </a:schemeClr>
                </a:solidFill>
                <a:latin typeface="Arial" pitchFamily="34" charset="0"/>
                <a:cs typeface="Arial" pitchFamily="34" charset="0"/>
              </a:rPr>
            </a:br>
            <a:r>
              <a:rPr lang="ru-RU" sz="5400" b="1" dirty="0">
                <a:solidFill>
                  <a:schemeClr val="accent3">
                    <a:lumMod val="50000"/>
                  </a:schemeClr>
                </a:solidFill>
                <a:latin typeface="Arial" pitchFamily="34" charset="0"/>
                <a:cs typeface="Arial" pitchFamily="34" charset="0"/>
              </a:rPr>
              <a:t/>
            </a:r>
            <a:br>
              <a:rPr lang="ru-RU" sz="5400" b="1" dirty="0">
                <a:solidFill>
                  <a:schemeClr val="accent3">
                    <a:lumMod val="50000"/>
                  </a:schemeClr>
                </a:solidFill>
                <a:latin typeface="Arial" pitchFamily="34" charset="0"/>
                <a:cs typeface="Arial" pitchFamily="34" charset="0"/>
              </a:rPr>
            </a:br>
            <a:r>
              <a:rPr lang="ru-RU" sz="5400" b="1" dirty="0">
                <a:solidFill>
                  <a:schemeClr val="accent3">
                    <a:lumMod val="50000"/>
                  </a:schemeClr>
                </a:solidFill>
                <a:latin typeface="Arial" pitchFamily="34" charset="0"/>
                <a:cs typeface="Arial" pitchFamily="34" charset="0"/>
              </a:rPr>
              <a:t/>
            </a:r>
            <a:br>
              <a:rPr lang="ru-RU" sz="5400" b="1" dirty="0">
                <a:solidFill>
                  <a:schemeClr val="accent3">
                    <a:lumMod val="50000"/>
                  </a:schemeClr>
                </a:solidFill>
                <a:latin typeface="Arial" pitchFamily="34" charset="0"/>
                <a:cs typeface="Arial" pitchFamily="34" charset="0"/>
              </a:rPr>
            </a:br>
            <a:r>
              <a:rPr lang="ru-RU" sz="2800" b="1" dirty="0">
                <a:solidFill>
                  <a:schemeClr val="accent3">
                    <a:lumMod val="50000"/>
                  </a:schemeClr>
                </a:solidFill>
                <a:latin typeface="Arial" pitchFamily="34" charset="0"/>
                <a:cs typeface="Arial" pitchFamily="34" charset="0"/>
              </a:rPr>
              <a:t/>
            </a:r>
            <a:br>
              <a:rPr lang="ru-RU" sz="2800" b="1" dirty="0">
                <a:solidFill>
                  <a:schemeClr val="accent3">
                    <a:lumMod val="50000"/>
                  </a:schemeClr>
                </a:solidFill>
                <a:latin typeface="Arial" pitchFamily="34" charset="0"/>
                <a:cs typeface="Arial" pitchFamily="34" charset="0"/>
              </a:rPr>
            </a:br>
            <a:r>
              <a:rPr lang="ru-RU" sz="2800" b="1" dirty="0">
                <a:solidFill>
                  <a:schemeClr val="accent3">
                    <a:lumMod val="50000"/>
                  </a:schemeClr>
                </a:solidFill>
                <a:latin typeface="Arial" pitchFamily="34" charset="0"/>
                <a:cs typeface="Arial" pitchFamily="34" charset="0"/>
              </a:rPr>
              <a:t/>
            </a:r>
            <a:br>
              <a:rPr lang="ru-RU" sz="2800" b="1" dirty="0">
                <a:solidFill>
                  <a:schemeClr val="accent3">
                    <a:lumMod val="50000"/>
                  </a:schemeClr>
                </a:solidFill>
                <a:latin typeface="Arial" pitchFamily="34" charset="0"/>
                <a:cs typeface="Arial" pitchFamily="34" charset="0"/>
              </a:rPr>
            </a:br>
            <a:r>
              <a:rPr lang="ru-RU" sz="2800" b="1" dirty="0">
                <a:solidFill>
                  <a:schemeClr val="accent3">
                    <a:lumMod val="50000"/>
                  </a:schemeClr>
                </a:solidFill>
                <a:latin typeface="Arial" pitchFamily="34" charset="0"/>
                <a:cs typeface="Arial" pitchFamily="34" charset="0"/>
              </a:rPr>
              <a:t/>
            </a:r>
            <a:br>
              <a:rPr lang="ru-RU" sz="2800" b="1" dirty="0">
                <a:solidFill>
                  <a:schemeClr val="accent3">
                    <a:lumMod val="50000"/>
                  </a:schemeClr>
                </a:solidFill>
                <a:latin typeface="Arial" pitchFamily="34" charset="0"/>
                <a:cs typeface="Arial" pitchFamily="34" charset="0"/>
              </a:rPr>
            </a:br>
            <a:r>
              <a:rPr lang="ru-RU" sz="5400" b="1" dirty="0">
                <a:solidFill>
                  <a:schemeClr val="accent3">
                    <a:lumMod val="50000"/>
                  </a:schemeClr>
                </a:solidFill>
                <a:latin typeface="Arial" pitchFamily="34" charset="0"/>
                <a:cs typeface="Arial" pitchFamily="34" charset="0"/>
              </a:rPr>
              <a:t>Работа с фольгой</a:t>
            </a:r>
            <a:br>
              <a:rPr lang="ru-RU" sz="5400" b="1" dirty="0">
                <a:solidFill>
                  <a:schemeClr val="accent3">
                    <a:lumMod val="50000"/>
                  </a:schemeClr>
                </a:solidFill>
                <a:latin typeface="Arial" pitchFamily="34" charset="0"/>
                <a:cs typeface="Arial" pitchFamily="34" charset="0"/>
              </a:rPr>
            </a:br>
            <a:r>
              <a:rPr lang="ru-RU" sz="2800" b="1" dirty="0">
                <a:solidFill>
                  <a:schemeClr val="accent3">
                    <a:lumMod val="50000"/>
                  </a:schemeClr>
                </a:solidFill>
                <a:latin typeface="Arial" pitchFamily="34" charset="0"/>
                <a:cs typeface="Arial" pitchFamily="34" charset="0"/>
              </a:rPr>
              <a:t>в детском саду</a:t>
            </a:r>
            <a:br>
              <a:rPr lang="ru-RU" sz="2800" b="1" dirty="0">
                <a:solidFill>
                  <a:schemeClr val="accent3">
                    <a:lumMod val="50000"/>
                  </a:schemeClr>
                </a:solidFill>
                <a:latin typeface="Arial" pitchFamily="34" charset="0"/>
                <a:cs typeface="Arial" pitchFamily="34" charset="0"/>
              </a:rPr>
            </a:br>
            <a:r>
              <a:rPr lang="ru-RU" sz="2800" b="1" dirty="0">
                <a:solidFill>
                  <a:schemeClr val="accent3">
                    <a:lumMod val="50000"/>
                  </a:schemeClr>
                </a:solidFill>
                <a:latin typeface="Arial" pitchFamily="34" charset="0"/>
                <a:cs typeface="Arial" pitchFamily="34" charset="0"/>
              </a:rPr>
              <a:t>                                        </a:t>
            </a:r>
            <a:br>
              <a:rPr lang="ru-RU" sz="2800" b="1" dirty="0">
                <a:solidFill>
                  <a:schemeClr val="accent3">
                    <a:lumMod val="50000"/>
                  </a:schemeClr>
                </a:solidFill>
                <a:latin typeface="Arial" pitchFamily="34" charset="0"/>
                <a:cs typeface="Arial" pitchFamily="34" charset="0"/>
              </a:rPr>
            </a:br>
            <a:r>
              <a:rPr lang="ru-RU" sz="2800" b="1" dirty="0">
                <a:solidFill>
                  <a:schemeClr val="accent3">
                    <a:lumMod val="50000"/>
                  </a:schemeClr>
                </a:solidFill>
                <a:latin typeface="Arial" pitchFamily="34" charset="0"/>
                <a:cs typeface="Arial" pitchFamily="34" charset="0"/>
              </a:rPr>
              <a:t/>
            </a:r>
            <a:br>
              <a:rPr lang="ru-RU" sz="2800" b="1" dirty="0">
                <a:solidFill>
                  <a:schemeClr val="accent3">
                    <a:lumMod val="50000"/>
                  </a:schemeClr>
                </a:solidFill>
                <a:latin typeface="Arial" pitchFamily="34" charset="0"/>
                <a:cs typeface="Arial" pitchFamily="34" charset="0"/>
              </a:rPr>
            </a:br>
            <a:r>
              <a:rPr lang="ru-RU" sz="2800" b="1" dirty="0">
                <a:solidFill>
                  <a:schemeClr val="accent3">
                    <a:lumMod val="50000"/>
                  </a:schemeClr>
                </a:solidFill>
                <a:latin typeface="Arial" pitchFamily="34" charset="0"/>
                <a:cs typeface="Arial" pitchFamily="34" charset="0"/>
              </a:rPr>
              <a:t/>
            </a:r>
            <a:br>
              <a:rPr lang="ru-RU" sz="2800" b="1" dirty="0">
                <a:solidFill>
                  <a:schemeClr val="accent3">
                    <a:lumMod val="50000"/>
                  </a:schemeClr>
                </a:solidFill>
                <a:latin typeface="Arial" pitchFamily="34" charset="0"/>
                <a:cs typeface="Arial" pitchFamily="34" charset="0"/>
              </a:rPr>
            </a:br>
            <a:r>
              <a:rPr lang="ru-RU" sz="2800" b="1" dirty="0">
                <a:solidFill>
                  <a:schemeClr val="accent3">
                    <a:lumMod val="50000"/>
                  </a:schemeClr>
                </a:solidFill>
                <a:latin typeface="Arial" pitchFamily="34" charset="0"/>
                <a:cs typeface="Arial" pitchFamily="34" charset="0"/>
              </a:rPr>
              <a:t>                                         </a:t>
            </a:r>
            <a:r>
              <a:rPr lang="ru-RU" sz="1800" b="1" dirty="0">
                <a:solidFill>
                  <a:schemeClr val="accent3">
                    <a:lumMod val="50000"/>
                  </a:schemeClr>
                </a:solidFill>
                <a:latin typeface="Arial" pitchFamily="34" charset="0"/>
                <a:cs typeface="Arial" pitchFamily="34" charset="0"/>
              </a:rPr>
              <a:t>Выполнил:</a:t>
            </a:r>
            <a:br>
              <a:rPr lang="ru-RU" sz="1800" b="1" dirty="0">
                <a:solidFill>
                  <a:schemeClr val="accent3">
                    <a:lumMod val="50000"/>
                  </a:schemeClr>
                </a:solidFill>
                <a:latin typeface="Arial" pitchFamily="34" charset="0"/>
                <a:cs typeface="Arial" pitchFamily="34" charset="0"/>
              </a:rPr>
            </a:br>
            <a:r>
              <a:rPr lang="ru-RU" sz="1800" b="1" dirty="0">
                <a:solidFill>
                  <a:schemeClr val="accent3">
                    <a:lumMod val="50000"/>
                  </a:schemeClr>
                </a:solidFill>
                <a:latin typeface="Arial" pitchFamily="34" charset="0"/>
                <a:cs typeface="Arial" pitchFamily="34" charset="0"/>
              </a:rPr>
              <a:t/>
            </a:r>
            <a:br>
              <a:rPr lang="ru-RU" sz="1800" b="1" dirty="0">
                <a:solidFill>
                  <a:schemeClr val="accent3">
                    <a:lumMod val="50000"/>
                  </a:schemeClr>
                </a:solidFill>
                <a:latin typeface="Arial" pitchFamily="34" charset="0"/>
                <a:cs typeface="Arial" pitchFamily="34" charset="0"/>
              </a:rPr>
            </a:br>
            <a:r>
              <a:rPr lang="ru-RU" sz="1800" b="1" dirty="0">
                <a:solidFill>
                  <a:schemeClr val="accent3">
                    <a:lumMod val="50000"/>
                  </a:schemeClr>
                </a:solidFill>
                <a:latin typeface="Arial" pitchFamily="34" charset="0"/>
                <a:cs typeface="Arial" pitchFamily="34" charset="0"/>
              </a:rPr>
              <a:t>                                                                   </a:t>
            </a:r>
            <a:r>
              <a:rPr lang="ru-RU" sz="1800" b="1" dirty="0" err="1">
                <a:solidFill>
                  <a:schemeClr val="accent3">
                    <a:lumMod val="50000"/>
                  </a:schemeClr>
                </a:solidFill>
                <a:latin typeface="Arial" pitchFamily="34" charset="0"/>
                <a:cs typeface="Arial" pitchFamily="34" charset="0"/>
              </a:rPr>
              <a:t>Гнутова</a:t>
            </a:r>
            <a:r>
              <a:rPr lang="ru-RU" sz="1800" b="1" dirty="0">
                <a:solidFill>
                  <a:schemeClr val="accent3">
                    <a:lumMod val="50000"/>
                  </a:schemeClr>
                </a:solidFill>
                <a:latin typeface="Arial" pitchFamily="34" charset="0"/>
                <a:cs typeface="Arial" pitchFamily="34" charset="0"/>
              </a:rPr>
              <a:t> Е.А.</a:t>
            </a:r>
            <a:br>
              <a:rPr lang="ru-RU" sz="1800" b="1" dirty="0">
                <a:solidFill>
                  <a:schemeClr val="accent3">
                    <a:lumMod val="50000"/>
                  </a:schemeClr>
                </a:solidFill>
                <a:latin typeface="Arial" pitchFamily="34" charset="0"/>
                <a:cs typeface="Arial" pitchFamily="34" charset="0"/>
              </a:rPr>
            </a:br>
            <a:r>
              <a:rPr lang="ru-RU" sz="1800" b="1" dirty="0">
                <a:solidFill>
                  <a:schemeClr val="accent3">
                    <a:lumMod val="50000"/>
                  </a:schemeClr>
                </a:solidFill>
                <a:latin typeface="Arial" pitchFamily="34" charset="0"/>
                <a:cs typeface="Arial" pitchFamily="34" charset="0"/>
              </a:rPr>
              <a:t>                                                                     воспитатель</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3356992"/>
            <a:ext cx="3384376" cy="3356992"/>
          </a:xfrm>
        </p:spPr>
      </p:pic>
    </p:spTree>
    <p:extLst>
      <p:ext uri="{BB962C8B-B14F-4D97-AF65-F5344CB8AC3E}">
        <p14:creationId xmlns:p14="http://schemas.microsoft.com/office/powerpoint/2010/main" val="1773046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latin typeface="Times New Roman" pitchFamily="18" charset="0"/>
                <a:cs typeface="Times New Roman" pitchFamily="18" charset="0"/>
              </a:rPr>
              <a:t>…а потом можно рисовать любые узоры на свой вкус!</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0" y="2097881"/>
            <a:ext cx="6350000" cy="4064000"/>
          </a:xfrm>
        </p:spPr>
      </p:pic>
    </p:spTree>
    <p:extLst>
      <p:ext uri="{BB962C8B-B14F-4D97-AF65-F5344CB8AC3E}">
        <p14:creationId xmlns:p14="http://schemas.microsoft.com/office/powerpoint/2010/main" val="3399073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fontScale="90000"/>
          </a:bodyPr>
          <a:lstStyle/>
          <a:p>
            <a:endParaRPr lang="ru-RU" dirty="0">
              <a:latin typeface="Arial" pitchFamily="34" charset="0"/>
              <a:cs typeface="Arial" pitchFamily="34" charset="0"/>
            </a:endParaRPr>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040034"/>
            <a:ext cx="7560840" cy="580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483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i="1" dirty="0">
                <a:latin typeface="Times New Roman" pitchFamily="18" charset="0"/>
                <a:cs typeface="Times New Roman" pitchFamily="18" charset="0"/>
              </a:rPr>
              <a:t>Вот что получилось:</a:t>
            </a:r>
            <a:r>
              <a:rPr lang="ru-RU" sz="4000" b="1" dirty="0"/>
              <a:t/>
            </a:r>
            <a:br>
              <a:rPr lang="ru-RU" sz="4000" b="1" dirty="0"/>
            </a:br>
            <a:endParaRPr lang="ru-RU" sz="4000" b="1" dirty="0"/>
          </a:p>
        </p:txBody>
      </p:sp>
      <p:pic>
        <p:nvPicPr>
          <p:cNvPr id="5" name="Объект 4">
            <a:extLst>
              <a:ext uri="{FF2B5EF4-FFF2-40B4-BE49-F238E27FC236}">
                <a16:creationId xmlns:a16="http://schemas.microsoft.com/office/drawing/2014/main" xmlns="" id="{B07543BC-E5EA-4811-A193-B4858DF2D1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556792"/>
            <a:ext cx="5472608" cy="5184576"/>
          </a:xfrm>
        </p:spPr>
      </p:pic>
    </p:spTree>
    <p:extLst>
      <p:ext uri="{BB962C8B-B14F-4D97-AF65-F5344CB8AC3E}">
        <p14:creationId xmlns:p14="http://schemas.microsoft.com/office/powerpoint/2010/main" val="545901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D01126-4C1D-4E6F-8C73-CDD9FE51657D}"/>
              </a:ext>
            </a:extLst>
          </p:cNvPr>
          <p:cNvSpPr>
            <a:spLocks noGrp="1"/>
          </p:cNvSpPr>
          <p:nvPr>
            <p:ph type="title"/>
          </p:nvPr>
        </p:nvSpPr>
        <p:spPr>
          <a:xfrm>
            <a:off x="539552" y="503237"/>
            <a:ext cx="8147248" cy="1197571"/>
          </a:xfrm>
        </p:spPr>
        <p:txBody>
          <a:bodyPr>
            <a:normAutofit fontScale="90000"/>
          </a:bodyPr>
          <a:lstStyle/>
          <a:p>
            <a:r>
              <a:rPr lang="ru-RU" sz="3600" b="1" i="1" dirty="0">
                <a:latin typeface="Times New Roman" panose="02020603050405020304" pitchFamily="18" charset="0"/>
                <a:cs typeface="Times New Roman" panose="02020603050405020304" pitchFamily="18" charset="0"/>
              </a:rPr>
              <a:t>    </a:t>
            </a:r>
            <a:r>
              <a:rPr lang="ru-RU" sz="3200" b="1" i="1" dirty="0">
                <a:latin typeface="Times New Roman" panose="02020603050405020304" pitchFamily="18" charset="0"/>
                <a:cs typeface="Times New Roman" panose="02020603050405020304" pitchFamily="18" charset="0"/>
              </a:rPr>
              <a:t>Рисунок на фольге можно оформить и гуашью, фломастерами или акриловыми красками:</a:t>
            </a:r>
          </a:p>
        </p:txBody>
      </p:sp>
      <p:pic>
        <p:nvPicPr>
          <p:cNvPr id="6" name="Объект 5">
            <a:extLst>
              <a:ext uri="{FF2B5EF4-FFF2-40B4-BE49-F238E27FC236}">
                <a16:creationId xmlns:a16="http://schemas.microsoft.com/office/drawing/2014/main" xmlns="" id="{31F7F1F2-8E80-497A-936A-082A60FB13F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98122"/>
            <a:ext cx="4038600" cy="4079393"/>
          </a:xfrm>
        </p:spPr>
      </p:pic>
      <p:pic>
        <p:nvPicPr>
          <p:cNvPr id="12" name="Объект 11">
            <a:extLst>
              <a:ext uri="{FF2B5EF4-FFF2-40B4-BE49-F238E27FC236}">
                <a16:creationId xmlns:a16="http://schemas.microsoft.com/office/drawing/2014/main" xmlns="" id="{60578EB7-4974-42CF-834D-00CDEA8BCD4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6782" y="1920875"/>
            <a:ext cx="3357666" cy="4433888"/>
          </a:xfrm>
        </p:spPr>
      </p:pic>
    </p:spTree>
    <p:extLst>
      <p:ext uri="{BB962C8B-B14F-4D97-AF65-F5344CB8AC3E}">
        <p14:creationId xmlns:p14="http://schemas.microsoft.com/office/powerpoint/2010/main" val="3844713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004832"/>
          </a:xfrm>
        </p:spPr>
        <p:txBody>
          <a:bodyPr>
            <a:normAutofit fontScale="90000"/>
          </a:bodyPr>
          <a:lstStyle/>
          <a:p>
            <a:pPr algn="ctr"/>
            <a:r>
              <a:rPr lang="ru-RU" sz="5400" b="1" i="1" dirty="0">
                <a:latin typeface="Times New Roman" pitchFamily="18" charset="0"/>
                <a:cs typeface="Times New Roman" pitchFamily="18" charset="0"/>
              </a:rPr>
              <a:t>   Гравировка</a:t>
            </a:r>
            <a:br>
              <a:rPr lang="ru-RU" sz="5400" b="1" i="1" dirty="0">
                <a:latin typeface="Times New Roman" pitchFamily="18" charset="0"/>
                <a:cs typeface="Times New Roman" pitchFamily="18" charset="0"/>
              </a:rPr>
            </a:br>
            <a:r>
              <a:rPr lang="ru-RU" sz="5300" b="1" i="1" dirty="0">
                <a:latin typeface="Times New Roman" pitchFamily="18" charset="0"/>
                <a:cs typeface="Times New Roman" pitchFamily="18" charset="0"/>
              </a:rPr>
              <a:t>(чеканка по фольге)</a:t>
            </a:r>
            <a:br>
              <a:rPr lang="ru-RU" sz="5300" b="1" i="1" dirty="0">
                <a:latin typeface="Times New Roman" pitchFamily="18" charset="0"/>
                <a:cs typeface="Times New Roman" pitchFamily="18" charset="0"/>
              </a:rPr>
            </a:br>
            <a:r>
              <a:rPr lang="ru-RU" sz="4400" b="1" i="1" dirty="0">
                <a:solidFill>
                  <a:schemeClr val="bg2">
                    <a:lumMod val="50000"/>
                  </a:schemeClr>
                </a:solidFill>
                <a:latin typeface="Times New Roman" pitchFamily="18" charset="0"/>
                <a:cs typeface="Times New Roman" pitchFamily="18" charset="0"/>
              </a:rPr>
              <a:t>Машинка</a:t>
            </a: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954424"/>
            <a:ext cx="6212833" cy="390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886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r>
              <a:rPr lang="ru-RU" sz="2800" b="1" i="1" dirty="0">
                <a:latin typeface="Times New Roman" pitchFamily="18" charset="0"/>
                <a:cs typeface="Times New Roman" pitchFamily="18" charset="0"/>
              </a:rPr>
              <a:t>Шаг первый:</a:t>
            </a:r>
            <a:br>
              <a:rPr lang="ru-RU" sz="2800" b="1" i="1" dirty="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    На подложку (альбом) кладем лист фольги, сверху -трафарет: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329656"/>
            <a:ext cx="6096000" cy="3600450"/>
          </a:xfrm>
        </p:spPr>
      </p:pic>
    </p:spTree>
    <p:extLst>
      <p:ext uri="{BB962C8B-B14F-4D97-AF65-F5344CB8AC3E}">
        <p14:creationId xmlns:p14="http://schemas.microsoft.com/office/powerpoint/2010/main" val="4124915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008112"/>
          </a:xfrm>
        </p:spPr>
        <p:txBody>
          <a:bodyPr>
            <a:normAutofit/>
          </a:bodyPr>
          <a:lstStyle/>
          <a:p>
            <a:r>
              <a:rPr lang="ru-RU" sz="2400" b="1" dirty="0">
                <a:latin typeface="Times New Roman" pitchFamily="18" charset="0"/>
                <a:cs typeface="Times New Roman" pitchFamily="18" charset="0"/>
              </a:rPr>
              <a:t>        Обводим рисунок по контуру обратной стороной      кисточки или палочкой для суши:</a:t>
            </a:r>
          </a:p>
        </p:txBody>
      </p:sp>
      <p:pic>
        <p:nvPicPr>
          <p:cNvPr id="4" name="Объект 3" descr="https://kladraz.ru/images/3(9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5709" y="1935163"/>
            <a:ext cx="5852582" cy="4389437"/>
          </a:xfrm>
          <a:prstGeom prst="rect">
            <a:avLst/>
          </a:prstGeom>
          <a:noFill/>
          <a:ln>
            <a:noFill/>
          </a:ln>
        </p:spPr>
      </p:pic>
    </p:spTree>
    <p:extLst>
      <p:ext uri="{BB962C8B-B14F-4D97-AF65-F5344CB8AC3E}">
        <p14:creationId xmlns:p14="http://schemas.microsoft.com/office/powerpoint/2010/main" val="1863039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224136"/>
          </a:xfrm>
        </p:spPr>
        <p:txBody>
          <a:bodyPr>
            <a:normAutofit/>
          </a:bodyPr>
          <a:lstStyle/>
          <a:p>
            <a:r>
              <a:rPr lang="ru-RU" sz="2800" b="1" i="1" dirty="0">
                <a:latin typeface="Times New Roman" pitchFamily="18" charset="0"/>
                <a:cs typeface="Times New Roman" pitchFamily="18" charset="0"/>
              </a:rPr>
              <a:t>Убираем шаблон, получается вот такой рисунок на фольге:</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988841"/>
            <a:ext cx="6288360" cy="3888431"/>
          </a:xfrm>
        </p:spPr>
      </p:pic>
    </p:spTree>
    <p:extLst>
      <p:ext uri="{BB962C8B-B14F-4D97-AF65-F5344CB8AC3E}">
        <p14:creationId xmlns:p14="http://schemas.microsoft.com/office/powerpoint/2010/main" val="2766511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Autofit/>
          </a:bodyPr>
          <a:lstStyle/>
          <a:p>
            <a:r>
              <a:rPr lang="ru-RU" sz="2800" b="1" dirty="0">
                <a:latin typeface="Times New Roman" pitchFamily="18" charset="0"/>
                <a:cs typeface="Times New Roman" pitchFamily="18" charset="0"/>
              </a:rPr>
              <a:t>   Берем кисточку и начинаем выстукивать точки вокруг контура: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060848"/>
            <a:ext cx="4824536" cy="4305300"/>
          </a:xfrm>
        </p:spPr>
      </p:pic>
    </p:spTree>
    <p:extLst>
      <p:ext uri="{BB962C8B-B14F-4D97-AF65-F5344CB8AC3E}">
        <p14:creationId xmlns:p14="http://schemas.microsoft.com/office/powerpoint/2010/main" val="3096022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24712"/>
          </a:xfrm>
        </p:spPr>
        <p:txBody>
          <a:bodyPr>
            <a:normAutofit/>
          </a:bodyPr>
          <a:lstStyle/>
          <a:p>
            <a:r>
              <a:rPr lang="ru-RU" sz="2800" b="1" dirty="0">
                <a:latin typeface="Times New Roman" pitchFamily="18" charset="0"/>
                <a:cs typeface="Times New Roman" pitchFamily="18" charset="0"/>
              </a:rPr>
              <a:t>      Затем начинаем чеканить отдельные детали машины. Начинаем сверху, с окошек:</a:t>
            </a:r>
          </a:p>
        </p:txBody>
      </p:sp>
      <p:pic>
        <p:nvPicPr>
          <p:cNvPr id="4" name="Объект 3" descr="https://kladraz.ru/images/12(4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5709" y="1935163"/>
            <a:ext cx="5852582" cy="4389437"/>
          </a:xfrm>
          <a:prstGeom prst="rect">
            <a:avLst/>
          </a:prstGeom>
          <a:noFill/>
          <a:ln>
            <a:noFill/>
          </a:ln>
        </p:spPr>
      </p:pic>
    </p:spTree>
    <p:extLst>
      <p:ext uri="{BB962C8B-B14F-4D97-AF65-F5344CB8AC3E}">
        <p14:creationId xmlns:p14="http://schemas.microsoft.com/office/powerpoint/2010/main" val="174600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792088"/>
          </a:xfrm>
        </p:spPr>
        <p:txBody>
          <a:bodyPr>
            <a:normAutofit fontScale="90000"/>
          </a:bodyPr>
          <a:lstStyle/>
          <a:p>
            <a:r>
              <a:rPr lang="ru-RU" dirty="0"/>
              <a:t/>
            </a:r>
            <a:br>
              <a:rPr lang="ru-RU" dirty="0"/>
            </a:br>
            <a:r>
              <a:rPr lang="ru-RU" dirty="0"/>
              <a:t/>
            </a:r>
            <a:br>
              <a:rPr lang="ru-RU" dirty="0"/>
            </a:br>
            <a:endParaRPr lang="ru-RU" b="1" dirty="0"/>
          </a:p>
        </p:txBody>
      </p:sp>
      <p:sp>
        <p:nvSpPr>
          <p:cNvPr id="4" name="Прямоугольник 3"/>
          <p:cNvSpPr/>
          <p:nvPr/>
        </p:nvSpPr>
        <p:spPr>
          <a:xfrm>
            <a:off x="1718581" y="1180426"/>
            <a:ext cx="1749518" cy="646331"/>
          </a:xfrm>
          <a:prstGeom prst="rect">
            <a:avLst/>
          </a:prstGeom>
        </p:spPr>
        <p:txBody>
          <a:bodyPr wrap="none">
            <a:spAutoFit/>
          </a:bodyPr>
          <a:lstStyle/>
          <a:p>
            <a:pPr lvl="0">
              <a:spcBef>
                <a:spcPct val="0"/>
              </a:spcBef>
            </a:pPr>
            <a:r>
              <a:rPr lang="ru-RU" sz="3600" b="1" dirty="0">
                <a:solidFill>
                  <a:srgbClr val="04617B"/>
                </a:solidFill>
                <a:latin typeface="Times New Roman" pitchFamily="18" charset="0"/>
                <a:ea typeface="+mj-ea"/>
                <a:cs typeface="Times New Roman" pitchFamily="18" charset="0"/>
              </a:rPr>
              <a:t>Фольга</a:t>
            </a: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6981" y="1935163"/>
            <a:ext cx="8110038"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063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152128"/>
          </a:xfrm>
        </p:spPr>
        <p:txBody>
          <a:bodyPr>
            <a:normAutofit/>
          </a:bodyPr>
          <a:lstStyle/>
          <a:p>
            <a:r>
              <a:rPr lang="ru-RU" sz="2800" b="1" dirty="0">
                <a:latin typeface="Times New Roman" pitchFamily="18" charset="0"/>
                <a:cs typeface="Times New Roman" pitchFamily="18" charset="0"/>
              </a:rPr>
              <a:t>    Затем переворачиваем работу и обводим по контуру деталь, которую отчеканили:</a:t>
            </a:r>
          </a:p>
        </p:txBody>
      </p:sp>
      <p:pic>
        <p:nvPicPr>
          <p:cNvPr id="4" name="Объект 3" descr="https://kladraz.ru/images/14(3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948656"/>
            <a:ext cx="6096000" cy="4362450"/>
          </a:xfrm>
          <a:prstGeom prst="rect">
            <a:avLst/>
          </a:prstGeom>
          <a:noFill/>
          <a:ln>
            <a:noFill/>
          </a:ln>
        </p:spPr>
      </p:pic>
    </p:spTree>
    <p:extLst>
      <p:ext uri="{BB962C8B-B14F-4D97-AF65-F5344CB8AC3E}">
        <p14:creationId xmlns:p14="http://schemas.microsoft.com/office/powerpoint/2010/main" val="1427830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152128"/>
          </a:xfrm>
        </p:spPr>
        <p:txBody>
          <a:bodyPr>
            <a:normAutofit fontScale="90000"/>
          </a:bodyPr>
          <a:lstStyle/>
          <a:p>
            <a:r>
              <a:rPr lang="ru-RU" sz="2800" b="1" dirty="0">
                <a:latin typeface="Times New Roman" pitchFamily="18" charset="0"/>
                <a:cs typeface="Times New Roman" pitchFamily="18" charset="0"/>
              </a:rPr>
              <a:t>      </a:t>
            </a:r>
            <a:br>
              <a:rPr lang="ru-RU" sz="2800" b="1" dirty="0">
                <a:latin typeface="Times New Roman" pitchFamily="18" charset="0"/>
                <a:cs typeface="Times New Roman" pitchFamily="18" charset="0"/>
              </a:rPr>
            </a:br>
            <a:r>
              <a:rPr lang="ru-RU" sz="2800" b="1" dirty="0">
                <a:latin typeface="Times New Roman" pitchFamily="18" charset="0"/>
                <a:cs typeface="Times New Roman" pitchFamily="18" charset="0"/>
              </a:rPr>
              <a:t> По такому же принципу оформляем второе окно, колеса и фару.</a:t>
            </a:r>
            <a:r>
              <a:rPr lang="ru-RU" sz="2800" b="1" dirty="0">
                <a:solidFill>
                  <a:srgbClr val="04617B"/>
                </a:solidFill>
                <a:latin typeface="Times New Roman" pitchFamily="18" charset="0"/>
                <a:cs typeface="Times New Roman" pitchFamily="18" charset="0"/>
              </a:rPr>
              <a:t> Накладываем картон на изнаночную сторону работы и загибаем ее края на картон. Картина готова!</a:t>
            </a:r>
            <a:r>
              <a:rPr lang="ru-RU" sz="2800" b="1" dirty="0">
                <a:latin typeface="Times New Roman" pitchFamily="18" charset="0"/>
                <a:cs typeface="Times New Roman" pitchFamily="18" charset="0"/>
              </a:rPr>
              <a:t> </a:t>
            </a:r>
          </a:p>
        </p:txBody>
      </p:sp>
      <p:pic>
        <p:nvPicPr>
          <p:cNvPr id="4" name="Объект 3" descr="https://kladraz.ru/images/20(2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143919"/>
            <a:ext cx="6096000" cy="3971925"/>
          </a:xfrm>
          <a:prstGeom prst="rect">
            <a:avLst/>
          </a:prstGeom>
          <a:noFill/>
          <a:ln>
            <a:noFill/>
          </a:ln>
        </p:spPr>
      </p:pic>
    </p:spTree>
    <p:extLst>
      <p:ext uri="{BB962C8B-B14F-4D97-AF65-F5344CB8AC3E}">
        <p14:creationId xmlns:p14="http://schemas.microsoft.com/office/powerpoint/2010/main" val="26640851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84E71D-53CB-4DCC-9EE6-DEBC7B8771B0}"/>
              </a:ext>
            </a:extLst>
          </p:cNvPr>
          <p:cNvSpPr>
            <a:spLocks noGrp="1"/>
          </p:cNvSpPr>
          <p:nvPr>
            <p:ph type="title"/>
          </p:nvPr>
        </p:nvSpPr>
        <p:spPr/>
        <p:txBody>
          <a:bodyPr>
            <a:normAutofit fontScale="90000"/>
          </a:bodyPr>
          <a:lstStyle/>
          <a:p>
            <a:r>
              <a:rPr lang="ru-RU" dirty="0"/>
              <a:t>    </a:t>
            </a:r>
            <a:r>
              <a:rPr lang="ru-RU" sz="2700" b="1" dirty="0">
                <a:latin typeface="Times New Roman" panose="02020603050405020304" pitchFamily="18" charset="0"/>
                <a:cs typeface="Times New Roman" panose="02020603050405020304" pitchFamily="18" charset="0"/>
              </a:rPr>
              <a:t>Для продавливания рисунка, когда требуется, вместо кисточки и карандаша можно использовать инструменты с широким основанием. : </a:t>
            </a:r>
          </a:p>
        </p:txBody>
      </p:sp>
      <p:pic>
        <p:nvPicPr>
          <p:cNvPr id="5" name="Объект 4">
            <a:extLst>
              <a:ext uri="{FF2B5EF4-FFF2-40B4-BE49-F238E27FC236}">
                <a16:creationId xmlns:a16="http://schemas.microsoft.com/office/drawing/2014/main" xmlns="" id="{6D4E4B36-E96B-44F5-B73B-1333D23782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132856"/>
            <a:ext cx="5544616" cy="3888432"/>
          </a:xfrm>
        </p:spPr>
      </p:pic>
      <p:sp>
        <p:nvSpPr>
          <p:cNvPr id="3" name="Прямоугольник 2">
            <a:extLst>
              <a:ext uri="{FF2B5EF4-FFF2-40B4-BE49-F238E27FC236}">
                <a16:creationId xmlns:a16="http://schemas.microsoft.com/office/drawing/2014/main" xmlns="" id="{CAAF918F-8F28-4803-B504-66EF6E7D7CA7}"/>
              </a:ext>
            </a:extLst>
          </p:cNvPr>
          <p:cNvSpPr/>
          <p:nvPr/>
        </p:nvSpPr>
        <p:spPr>
          <a:xfrm>
            <a:off x="395536" y="6093296"/>
            <a:ext cx="9072923" cy="707886"/>
          </a:xfrm>
          <a:prstGeom prst="rect">
            <a:avLst/>
          </a:prstGeom>
        </p:spPr>
        <p:txBody>
          <a:bodyPr wrap="square">
            <a:spAutoFit/>
          </a:bodyPr>
          <a:lstStyle/>
          <a:p>
            <a:r>
              <a:rPr lang="ru-RU" sz="2000" b="1" dirty="0">
                <a:solidFill>
                  <a:schemeClr val="accent2">
                    <a:lumMod val="50000"/>
                  </a:schemeClr>
                </a:solidFill>
                <a:latin typeface="Times New Roman" panose="02020603050405020304" pitchFamily="18" charset="0"/>
                <a:cs typeface="Times New Roman" panose="02020603050405020304" pitchFamily="18" charset="0"/>
              </a:rPr>
              <a:t>    В таком случае для подложки вместо альбома лучше использовать: </a:t>
            </a:r>
          </a:p>
          <a:p>
            <a:r>
              <a:rPr lang="ru-RU" sz="2000" b="1" dirty="0">
                <a:solidFill>
                  <a:schemeClr val="accent2">
                    <a:lumMod val="50000"/>
                  </a:schemeClr>
                </a:solidFill>
                <a:latin typeface="Times New Roman" panose="02020603050405020304" pitchFamily="18" charset="0"/>
                <a:cs typeface="Times New Roman" panose="02020603050405020304" pitchFamily="18" charset="0"/>
              </a:rPr>
              <a:t>лоскут толстой ткани, или </a:t>
            </a:r>
            <a:r>
              <a:rPr lang="ru-RU" sz="2000" b="1" dirty="0" err="1">
                <a:solidFill>
                  <a:schemeClr val="accent2">
                    <a:lumMod val="50000"/>
                  </a:schemeClr>
                </a:solidFill>
                <a:latin typeface="Times New Roman" panose="02020603050405020304" pitchFamily="18" charset="0"/>
                <a:cs typeface="Times New Roman" panose="02020603050405020304" pitchFamily="18" charset="0"/>
              </a:rPr>
              <a:t>нсколько</a:t>
            </a:r>
            <a:r>
              <a:rPr lang="ru-RU" sz="2000" b="1" dirty="0">
                <a:solidFill>
                  <a:schemeClr val="accent2">
                    <a:lumMod val="50000"/>
                  </a:schemeClr>
                </a:solidFill>
                <a:latin typeface="Times New Roman" panose="02020603050405020304" pitchFamily="18" charset="0"/>
                <a:cs typeface="Times New Roman" panose="02020603050405020304" pitchFamily="18" charset="0"/>
              </a:rPr>
              <a:t> слоев салфеток, или слой пластилина.</a:t>
            </a:r>
            <a:endParaRPr lang="ru-RU" sz="2000" dirty="0">
              <a:solidFill>
                <a:schemeClr val="accent2">
                  <a:lumMod val="50000"/>
                </a:schemeClr>
              </a:solidFill>
            </a:endParaRPr>
          </a:p>
        </p:txBody>
      </p:sp>
    </p:spTree>
    <p:extLst>
      <p:ext uri="{BB962C8B-B14F-4D97-AF65-F5344CB8AC3E}">
        <p14:creationId xmlns:p14="http://schemas.microsoft.com/office/powerpoint/2010/main" val="3816169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D2DC4A9-5960-48D7-9FBB-1238014E0C1D}"/>
              </a:ext>
            </a:extLst>
          </p:cNvPr>
          <p:cNvSpPr>
            <a:spLocks noGrp="1"/>
          </p:cNvSpPr>
          <p:nvPr>
            <p:ph type="title"/>
          </p:nvPr>
        </p:nvSpPr>
        <p:spPr>
          <a:xfrm>
            <a:off x="457200" y="503237"/>
            <a:ext cx="8229600" cy="909539"/>
          </a:xfrm>
        </p:spPr>
        <p:txBody>
          <a:bodyPr>
            <a:normAutofit fontScale="90000"/>
          </a:bodyPr>
          <a:lstStyle/>
          <a:p>
            <a:r>
              <a:rPr lang="ru-RU" sz="2500" b="1" dirty="0">
                <a:solidFill>
                  <a:srgbClr val="04617B"/>
                </a:solidFill>
                <a:latin typeface="Times New Roman" pitchFamily="18" charset="0"/>
                <a:cs typeface="Times New Roman" pitchFamily="18" charset="0"/>
              </a:rPr>
              <a:t> </a:t>
            </a:r>
            <a:br>
              <a:rPr lang="ru-RU" sz="2500" b="1" dirty="0">
                <a:solidFill>
                  <a:srgbClr val="04617B"/>
                </a:solidFill>
                <a:latin typeface="Times New Roman" pitchFamily="18" charset="0"/>
                <a:cs typeface="Times New Roman" pitchFamily="18" charset="0"/>
              </a:rPr>
            </a:br>
            <a:r>
              <a:rPr lang="ru-RU" sz="2500" b="1" dirty="0">
                <a:solidFill>
                  <a:srgbClr val="04617B"/>
                </a:solidFill>
                <a:latin typeface="Times New Roman" pitchFamily="18" charset="0"/>
                <a:cs typeface="Times New Roman" pitchFamily="18" charset="0"/>
              </a:rPr>
              <a:t>   </a:t>
            </a:r>
            <a:r>
              <a:rPr lang="ru-RU" sz="3600" b="1" dirty="0">
                <a:solidFill>
                  <a:srgbClr val="04617B"/>
                </a:solidFill>
                <a:latin typeface="Times New Roman" pitchFamily="18" charset="0"/>
                <a:cs typeface="Times New Roman" pitchFamily="18" charset="0"/>
              </a:rPr>
              <a:t>Методом чеканки можно быстро и увлекательно создать настоящие шедевры:</a:t>
            </a:r>
            <a:endParaRPr lang="ru-RU" sz="3600" dirty="0"/>
          </a:p>
        </p:txBody>
      </p:sp>
      <p:pic>
        <p:nvPicPr>
          <p:cNvPr id="6" name="Объект 5">
            <a:extLst>
              <a:ext uri="{FF2B5EF4-FFF2-40B4-BE49-F238E27FC236}">
                <a16:creationId xmlns:a16="http://schemas.microsoft.com/office/drawing/2014/main" xmlns="" id="{AE62F4F6-3539-4E53-B6D7-A6FE43746C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6334" y="1920875"/>
            <a:ext cx="2660332" cy="4433888"/>
          </a:xfrm>
        </p:spPr>
      </p:pic>
      <p:pic>
        <p:nvPicPr>
          <p:cNvPr id="8" name="Объект 7">
            <a:extLst>
              <a:ext uri="{FF2B5EF4-FFF2-40B4-BE49-F238E27FC236}">
                <a16:creationId xmlns:a16="http://schemas.microsoft.com/office/drawing/2014/main" xmlns="" id="{1C3D3697-7DB8-44EA-AFE7-B1FB8E7F375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29491"/>
            <a:ext cx="4038600" cy="3416655"/>
          </a:xfrm>
        </p:spPr>
      </p:pic>
    </p:spTree>
    <p:extLst>
      <p:ext uri="{BB962C8B-B14F-4D97-AF65-F5344CB8AC3E}">
        <p14:creationId xmlns:p14="http://schemas.microsoft.com/office/powerpoint/2010/main" val="2234931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Autofit/>
          </a:bodyPr>
          <a:lstStyle/>
          <a:p>
            <a:pPr algn="ctr"/>
            <a:r>
              <a:rPr lang="ru-RU" sz="5400" b="1" i="1" dirty="0">
                <a:latin typeface="Times New Roman" pitchFamily="18" charset="0"/>
                <a:cs typeface="Times New Roman" pitchFamily="18" charset="0"/>
              </a:rPr>
              <a:t>Обертывание предметов</a:t>
            </a:r>
            <a:br>
              <a:rPr lang="ru-RU" sz="5400" b="1" i="1" dirty="0">
                <a:latin typeface="Times New Roman" pitchFamily="18" charset="0"/>
                <a:cs typeface="Times New Roman" pitchFamily="18" charset="0"/>
              </a:rPr>
            </a:br>
            <a:r>
              <a:rPr lang="ru-RU" sz="4000" b="1" i="1" dirty="0">
                <a:solidFill>
                  <a:srgbClr val="00B0F0"/>
                </a:solidFill>
                <a:latin typeface="Times New Roman" pitchFamily="18" charset="0"/>
                <a:cs typeface="Times New Roman" pitchFamily="18" charset="0"/>
              </a:rPr>
              <a:t>Снеговик</a:t>
            </a:r>
          </a:p>
        </p:txBody>
      </p:sp>
      <p:sp>
        <p:nvSpPr>
          <p:cNvPr id="3" name="Объект 2"/>
          <p:cNvSpPr>
            <a:spLocks noGrp="1"/>
          </p:cNvSpPr>
          <p:nvPr>
            <p:ph idx="1"/>
          </p:nvPr>
        </p:nvSpPr>
        <p:spPr/>
        <p:txBody>
          <a:bodyPr/>
          <a:lstStyle/>
          <a:p>
            <a:pPr fontAlgn="base">
              <a:lnSpc>
                <a:spcPct val="107000"/>
              </a:lnSpc>
              <a:spcAft>
                <a:spcPts val="1200"/>
              </a:spcAf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Нам понадобится:</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бумажные салфетки;</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зубочистки;</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цветная бумага;</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пластиковые глаза;</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проволока;</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тонкая мишура.</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265257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490CACB9-494A-4654-B4FD-5CC4BDAA996F}"/>
              </a:ext>
            </a:extLst>
          </p:cNvPr>
          <p:cNvPicPr>
            <a:picLocks noChangeAspect="1"/>
          </p:cNvPicPr>
          <p:nvPr/>
        </p:nvPicPr>
        <p:blipFill>
          <a:blip r:embed="rId2"/>
          <a:stretch>
            <a:fillRect/>
          </a:stretch>
        </p:blipFill>
        <p:spPr>
          <a:xfrm>
            <a:off x="251520" y="539234"/>
            <a:ext cx="8568952" cy="5779531"/>
          </a:xfrm>
          <a:prstGeom prst="rect">
            <a:avLst/>
          </a:prstGeom>
        </p:spPr>
      </p:pic>
    </p:spTree>
    <p:extLst>
      <p:ext uri="{BB962C8B-B14F-4D97-AF65-F5344CB8AC3E}">
        <p14:creationId xmlns:p14="http://schemas.microsoft.com/office/powerpoint/2010/main" val="219859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36A0AB55-F2A6-4C41-9396-38FF26427D70}"/>
              </a:ext>
            </a:extLst>
          </p:cNvPr>
          <p:cNvPicPr>
            <a:picLocks noChangeAspect="1"/>
          </p:cNvPicPr>
          <p:nvPr/>
        </p:nvPicPr>
        <p:blipFill>
          <a:blip r:embed="rId2"/>
          <a:stretch>
            <a:fillRect/>
          </a:stretch>
        </p:blipFill>
        <p:spPr>
          <a:xfrm>
            <a:off x="-12824" y="576001"/>
            <a:ext cx="9144000" cy="2778332"/>
          </a:xfrm>
          <a:prstGeom prst="rect">
            <a:avLst/>
          </a:prstGeom>
        </p:spPr>
      </p:pic>
      <p:sp>
        <p:nvSpPr>
          <p:cNvPr id="2" name="Заголовок 1">
            <a:extLst>
              <a:ext uri="{FF2B5EF4-FFF2-40B4-BE49-F238E27FC236}">
                <a16:creationId xmlns:a16="http://schemas.microsoft.com/office/drawing/2014/main" xmlns="" id="{F310D7B0-4D69-4C90-82C4-8AF0FCC8404D}"/>
              </a:ext>
            </a:extLst>
          </p:cNvPr>
          <p:cNvSpPr>
            <a:spLocks noGrp="1"/>
          </p:cNvSpPr>
          <p:nvPr>
            <p:ph type="title"/>
          </p:nvPr>
        </p:nvSpPr>
        <p:spPr>
          <a:xfrm>
            <a:off x="4283968" y="3716787"/>
            <a:ext cx="3168352" cy="936104"/>
          </a:xfrm>
        </p:spPr>
        <p:txBody>
          <a:bodyPr>
            <a:noAutofit/>
          </a:bodyPr>
          <a:lstStyle/>
          <a:p>
            <a:endParaRPr lang="ru-RU" sz="2800"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C3D5AE20-A8D7-48F3-88B4-7685A4388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212976"/>
            <a:ext cx="6192688" cy="3645024"/>
          </a:xfrm>
          <a:prstGeom prst="rect">
            <a:avLst/>
          </a:prstGeom>
        </p:spPr>
      </p:pic>
    </p:spTree>
    <p:extLst>
      <p:ext uri="{BB962C8B-B14F-4D97-AF65-F5344CB8AC3E}">
        <p14:creationId xmlns:p14="http://schemas.microsoft.com/office/powerpoint/2010/main" val="2991515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99A041-2E1A-4B5B-AC8F-675C8015FE41}"/>
              </a:ext>
            </a:extLst>
          </p:cNvPr>
          <p:cNvSpPr>
            <a:spLocks noGrp="1"/>
          </p:cNvSpPr>
          <p:nvPr>
            <p:ph type="title"/>
          </p:nvPr>
        </p:nvSpPr>
        <p:spPr/>
        <p:txBody>
          <a:bodyPr>
            <a:normAutofit fontScale="90000"/>
          </a:bodyPr>
          <a:lstStyle/>
          <a:p>
            <a:r>
              <a:rPr lang="ru-RU" sz="2800" dirty="0">
                <a:solidFill>
                  <a:srgbClr val="DBF5F9">
                    <a:lumMod val="25000"/>
                  </a:srgbClr>
                </a:solidFill>
                <a:latin typeface="Times New Roman" panose="02020603050405020304" pitchFamily="18" charset="0"/>
                <a:cs typeface="Times New Roman" panose="02020603050405020304" pitchFamily="18" charset="0"/>
              </a:rPr>
              <a:t>Таким способом можно оборачивать фольгой любые предметы и материалы (коробки, бутылки, фигурки </a:t>
            </a:r>
            <a:r>
              <a:rPr lang="ru-RU" sz="2800" dirty="0" err="1">
                <a:solidFill>
                  <a:srgbClr val="DBF5F9">
                    <a:lumMod val="25000"/>
                  </a:srgbClr>
                </a:solidFill>
                <a:latin typeface="Times New Roman" panose="02020603050405020304" pitchFamily="18" charset="0"/>
                <a:cs typeface="Times New Roman" panose="02020603050405020304" pitchFamily="18" charset="0"/>
              </a:rPr>
              <a:t>изпластилина</a:t>
            </a:r>
            <a:r>
              <a:rPr lang="ru-RU" sz="2800" dirty="0">
                <a:solidFill>
                  <a:srgbClr val="DBF5F9">
                    <a:lumMod val="25000"/>
                  </a:srgbClr>
                </a:solidFill>
                <a:latin typeface="Times New Roman" panose="02020603050405020304" pitchFamily="18" charset="0"/>
                <a:cs typeface="Times New Roman" panose="02020603050405020304" pitchFamily="18" charset="0"/>
              </a:rPr>
              <a:t>, проволоку…), создавать праздничные блестящие поделки:</a:t>
            </a:r>
            <a:endParaRPr lang="ru-RU" dirty="0"/>
          </a:p>
        </p:txBody>
      </p:sp>
      <p:pic>
        <p:nvPicPr>
          <p:cNvPr id="6" name="Объект 5">
            <a:extLst>
              <a:ext uri="{FF2B5EF4-FFF2-40B4-BE49-F238E27FC236}">
                <a16:creationId xmlns:a16="http://schemas.microsoft.com/office/drawing/2014/main" xmlns="" id="{DE2312F8-51C1-4993-BFD8-3EED07A69D1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47055" y="1782464"/>
            <a:ext cx="2381250" cy="2798663"/>
          </a:xfrm>
        </p:spPr>
      </p:pic>
      <p:pic>
        <p:nvPicPr>
          <p:cNvPr id="10" name="Рисунок 9">
            <a:extLst>
              <a:ext uri="{FF2B5EF4-FFF2-40B4-BE49-F238E27FC236}">
                <a16:creationId xmlns:a16="http://schemas.microsoft.com/office/drawing/2014/main" xmlns="" id="{4C25521F-B643-42A6-AD41-CE57EC977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061" y="3257600"/>
            <a:ext cx="3168352" cy="3600400"/>
          </a:xfrm>
          <a:prstGeom prst="rect">
            <a:avLst/>
          </a:prstGeom>
        </p:spPr>
      </p:pic>
      <p:pic>
        <p:nvPicPr>
          <p:cNvPr id="1026" name="Picture 2" descr="C:\Users\Opium\Pictures\d2e75c6bd54c7a331b40d659f2cc6cb0.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00780" y="2362993"/>
            <a:ext cx="2963708"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82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490DAC-9B4C-4757-9866-14CED88F1E00}"/>
              </a:ext>
            </a:extLst>
          </p:cNvPr>
          <p:cNvSpPr>
            <a:spLocks noGrp="1"/>
          </p:cNvSpPr>
          <p:nvPr>
            <p:ph type="title"/>
          </p:nvPr>
        </p:nvSpPr>
        <p:spPr>
          <a:xfrm>
            <a:off x="1115617" y="552048"/>
            <a:ext cx="7548092" cy="644704"/>
          </a:xfrm>
        </p:spPr>
        <p:txBody>
          <a:bodyPr>
            <a:normAutofit fontScale="90000"/>
          </a:bodyPr>
          <a:lstStyle/>
          <a:p>
            <a:pPr algn="ctr"/>
            <a:r>
              <a:rPr lang="ru-RU" sz="4400" b="1" i="1" dirty="0">
                <a:latin typeface="Times New Roman" panose="02020603050405020304" pitchFamily="18" charset="0"/>
                <a:cs typeface="Times New Roman" panose="02020603050405020304" pitchFamily="18" charset="0"/>
              </a:rPr>
              <a:t/>
            </a:r>
            <a:br>
              <a:rPr lang="ru-RU" sz="4400" b="1" i="1" dirty="0">
                <a:latin typeface="Times New Roman" panose="02020603050405020304" pitchFamily="18" charset="0"/>
                <a:cs typeface="Times New Roman" panose="02020603050405020304" pitchFamily="18" charset="0"/>
              </a:rPr>
            </a:br>
            <a:r>
              <a:rPr lang="ru-RU" sz="4400" b="1" i="1" dirty="0">
                <a:latin typeface="Times New Roman" panose="02020603050405020304" pitchFamily="18" charset="0"/>
                <a:cs typeface="Times New Roman" panose="02020603050405020304" pitchFamily="18" charset="0"/>
              </a:rPr>
              <a:t/>
            </a:r>
            <a:br>
              <a:rPr lang="ru-RU" sz="4400" b="1" i="1" dirty="0">
                <a:latin typeface="Times New Roman" panose="02020603050405020304" pitchFamily="18" charset="0"/>
                <a:cs typeface="Times New Roman" panose="02020603050405020304" pitchFamily="18" charset="0"/>
              </a:rPr>
            </a:br>
            <a:r>
              <a:rPr lang="ru-RU" sz="4400" b="1" i="1" dirty="0">
                <a:latin typeface="Times New Roman" panose="02020603050405020304" pitchFamily="18" charset="0"/>
                <a:cs typeface="Times New Roman" panose="02020603050405020304" pitchFamily="18" charset="0"/>
              </a:rPr>
              <a:t/>
            </a:r>
            <a:br>
              <a:rPr lang="ru-RU" sz="4400" b="1" i="1" dirty="0">
                <a:latin typeface="Times New Roman" panose="02020603050405020304" pitchFamily="18" charset="0"/>
                <a:cs typeface="Times New Roman" panose="02020603050405020304" pitchFamily="18" charset="0"/>
              </a:rPr>
            </a:br>
            <a:r>
              <a:rPr lang="ru-RU" sz="4400" b="1" i="1" dirty="0">
                <a:latin typeface="Times New Roman" panose="02020603050405020304" pitchFamily="18" charset="0"/>
                <a:cs typeface="Times New Roman" panose="02020603050405020304" pitchFamily="18" charset="0"/>
              </a:rPr>
              <a:t>Жгутиковое плетение</a:t>
            </a:r>
            <a:endParaRPr lang="ru-RU" sz="4000" b="1"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C0009714-19F7-43CB-8D81-49A72EFF2AF1}"/>
              </a:ext>
            </a:extLst>
          </p:cNvPr>
          <p:cNvSpPr>
            <a:spLocks noGrp="1"/>
          </p:cNvSpPr>
          <p:nvPr>
            <p:ph idx="1"/>
          </p:nvPr>
        </p:nvSpPr>
        <p:spPr>
          <a:xfrm>
            <a:off x="158824" y="1412776"/>
            <a:ext cx="8229600" cy="4893176"/>
          </a:xfrm>
        </p:spPr>
        <p:txBody>
          <a:bodyPr/>
          <a:lstStyle/>
          <a:p>
            <a:pPr>
              <a:lnSpc>
                <a:spcPct val="115000"/>
              </a:lnSpc>
              <a:spcAft>
                <a:spcPts val="1000"/>
              </a:spcAft>
            </a:pPr>
            <a:r>
              <a:rPr lang="ru-RU" sz="2000" b="1" dirty="0">
                <a:latin typeface="Times New Roman" panose="02020603050405020304" pitchFamily="18" charset="0"/>
                <a:ea typeface="Calibri" panose="020F0502020204030204" pitchFamily="34" charset="0"/>
                <a:cs typeface="Times New Roman" panose="02020603050405020304" pitchFamily="18" charset="0"/>
              </a:rPr>
              <a:t>     Из полоски фольги скатывается колбаска, перекручивается по всей длине (получается длинный жгутик). Из этого жгутика изгибаются поделки. Либо из большого количества жгутиков (путем соединения их между собой) плетутся различные предметы (цветы, подсвечники и т.п.)</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9" name="Рисунок 8">
            <a:extLst>
              <a:ext uri="{FF2B5EF4-FFF2-40B4-BE49-F238E27FC236}">
                <a16:creationId xmlns:a16="http://schemas.microsoft.com/office/drawing/2014/main" xmlns="" id="{06C2576C-E82B-4E12-802F-DDEAC7AF09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717032"/>
            <a:ext cx="6984776" cy="2736304"/>
          </a:xfrm>
          <a:prstGeom prst="rect">
            <a:avLst/>
          </a:prstGeom>
        </p:spPr>
      </p:pic>
    </p:spTree>
    <p:extLst>
      <p:ext uri="{BB962C8B-B14F-4D97-AF65-F5344CB8AC3E}">
        <p14:creationId xmlns:p14="http://schemas.microsoft.com/office/powerpoint/2010/main" val="510381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7AEC41-5A9D-4127-BCEF-5FF7389CB55C}"/>
              </a:ext>
            </a:extLst>
          </p:cNvPr>
          <p:cNvSpPr>
            <a:spLocks noGrp="1"/>
          </p:cNvSpPr>
          <p:nvPr>
            <p:ph type="title"/>
          </p:nvPr>
        </p:nvSpPr>
        <p:spPr>
          <a:xfrm>
            <a:off x="457200" y="704088"/>
            <a:ext cx="8229600" cy="636680"/>
          </a:xfrm>
        </p:spPr>
        <p:txBody>
          <a:bodyPr>
            <a:normAutofit fontScale="90000"/>
          </a:bodyPr>
          <a:lstStyle/>
          <a:p>
            <a:pPr algn="ctr"/>
            <a:r>
              <a:rPr lang="ru-RU" sz="4000" b="1" i="1" dirty="0">
                <a:latin typeface="Times New Roman" panose="02020603050405020304" pitchFamily="18" charset="0"/>
                <a:cs typeface="Times New Roman" panose="02020603050405020304" pitchFamily="18" charset="0"/>
              </a:rPr>
              <a:t>Человечек (плетение из жгутиков)</a:t>
            </a:r>
          </a:p>
        </p:txBody>
      </p:sp>
      <p:pic>
        <p:nvPicPr>
          <p:cNvPr id="4" name="Объект 3">
            <a:extLst>
              <a:ext uri="{FF2B5EF4-FFF2-40B4-BE49-F238E27FC236}">
                <a16:creationId xmlns:a16="http://schemas.microsoft.com/office/drawing/2014/main" xmlns="" id="{FF612617-BC41-4C0E-9383-C86366948BE0}"/>
              </a:ext>
            </a:extLst>
          </p:cNvPr>
          <p:cNvPicPr>
            <a:picLocks noGrp="1" noChangeAspect="1"/>
          </p:cNvPicPr>
          <p:nvPr>
            <p:ph idx="1"/>
          </p:nvPr>
        </p:nvPicPr>
        <p:blipFill>
          <a:blip r:embed="rId2"/>
          <a:stretch>
            <a:fillRect/>
          </a:stretch>
        </p:blipFill>
        <p:spPr>
          <a:xfrm>
            <a:off x="918699" y="1935163"/>
            <a:ext cx="7306602" cy="4389437"/>
          </a:xfrm>
          <a:prstGeom prst="rect">
            <a:avLst/>
          </a:prstGeom>
        </p:spPr>
      </p:pic>
    </p:spTree>
    <p:extLst>
      <p:ext uri="{BB962C8B-B14F-4D97-AF65-F5344CB8AC3E}">
        <p14:creationId xmlns:p14="http://schemas.microsoft.com/office/powerpoint/2010/main" val="3231415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normAutofit fontScale="90000"/>
          </a:bodyPr>
          <a:lstStyle/>
          <a:p>
            <a:r>
              <a:rPr lang="ru-RU" sz="3600" b="1" dirty="0">
                <a:latin typeface="Times New Roman" pitchFamily="18" charset="0"/>
                <a:cs typeface="Times New Roman" pitchFamily="18" charset="0"/>
              </a:rPr>
              <a:t>          Фольга </a:t>
            </a:r>
            <a:r>
              <a:rPr lang="ru-RU" sz="2700" b="1" dirty="0">
                <a:latin typeface="Times New Roman" pitchFamily="18" charset="0"/>
                <a:cs typeface="Times New Roman" pitchFamily="18" charset="0"/>
              </a:rPr>
              <a:t>(пищевая)- </a:t>
            </a:r>
            <a:r>
              <a:rPr lang="ru-RU" sz="2400" b="1" dirty="0">
                <a:latin typeface="Times New Roman" pitchFamily="18" charset="0"/>
                <a:cs typeface="Times New Roman" pitchFamily="18" charset="0"/>
              </a:rPr>
              <a:t>это очень тонкий алюминиевый лист, применяемый для упаковки пищевых продуктов.  </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09579" y="1340768"/>
            <a:ext cx="5724841" cy="49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87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60CDD4-CE68-4394-828F-36D202450DB5}"/>
              </a:ext>
            </a:extLst>
          </p:cNvPr>
          <p:cNvSpPr>
            <a:spLocks noGrp="1"/>
          </p:cNvSpPr>
          <p:nvPr>
            <p:ph type="title"/>
          </p:nvPr>
        </p:nvSpPr>
        <p:spPr>
          <a:xfrm>
            <a:off x="457200" y="704088"/>
            <a:ext cx="8229600" cy="636680"/>
          </a:xfrm>
        </p:spPr>
        <p:txBody>
          <a:bodyPr>
            <a:normAutofit/>
          </a:bodyPr>
          <a:lstStyle/>
          <a:p>
            <a:r>
              <a:rPr lang="ru-RU" sz="2800" b="1" i="1" dirty="0">
                <a:latin typeface="Times New Roman" panose="02020603050405020304" pitchFamily="18" charset="0"/>
                <a:cs typeface="Times New Roman" panose="02020603050405020304" pitchFamily="18" charset="0"/>
              </a:rPr>
              <a:t>   Из жгутиков можно создать разные фигурки:</a:t>
            </a:r>
          </a:p>
        </p:txBody>
      </p:sp>
      <p:pic>
        <p:nvPicPr>
          <p:cNvPr id="5" name="Объект 4">
            <a:extLst>
              <a:ext uri="{FF2B5EF4-FFF2-40B4-BE49-F238E27FC236}">
                <a16:creationId xmlns:a16="http://schemas.microsoft.com/office/drawing/2014/main" xmlns="" id="{CDD3008F-CCF9-4810-8F0E-0A2B249E19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877" y="1610397"/>
            <a:ext cx="2521593" cy="2861989"/>
          </a:xfrm>
        </p:spPr>
      </p:pic>
      <p:pic>
        <p:nvPicPr>
          <p:cNvPr id="7" name="Рисунок 6">
            <a:extLst>
              <a:ext uri="{FF2B5EF4-FFF2-40B4-BE49-F238E27FC236}">
                <a16:creationId xmlns:a16="http://schemas.microsoft.com/office/drawing/2014/main" xmlns="" id="{77EFC834-F974-4EFA-818F-FBC88B545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794" y="4296370"/>
            <a:ext cx="3471394" cy="2561630"/>
          </a:xfrm>
          <a:prstGeom prst="rect">
            <a:avLst/>
          </a:prstGeom>
        </p:spPr>
      </p:pic>
      <p:pic>
        <p:nvPicPr>
          <p:cNvPr id="1026" name="Picture 2" descr="https://trudom.nethouse.ru/static/img/0000/0004/7656/47656140.71dz2qt5fe.W665.JPG">
            <a:extLst>
              <a:ext uri="{FF2B5EF4-FFF2-40B4-BE49-F238E27FC236}">
                <a16:creationId xmlns:a16="http://schemas.microsoft.com/office/drawing/2014/main" xmlns="" id="{4CA19DD4-F355-4045-A7B8-C2EF9CC3B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628800"/>
            <a:ext cx="2818656" cy="2843586"/>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xmlns="" id="{AE1A09B5-DA82-4DF0-BAD5-2D6E91164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0254" y="4553471"/>
            <a:ext cx="2521593" cy="2160241"/>
          </a:xfrm>
          <a:prstGeom prst="rect">
            <a:avLst/>
          </a:prstGeom>
        </p:spPr>
      </p:pic>
      <p:pic>
        <p:nvPicPr>
          <p:cNvPr id="11" name="Рисунок 10">
            <a:extLst>
              <a:ext uri="{FF2B5EF4-FFF2-40B4-BE49-F238E27FC236}">
                <a16:creationId xmlns:a16="http://schemas.microsoft.com/office/drawing/2014/main" xmlns="" id="{9068EC36-2D01-4A3D-ADAD-D756DDF4B8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8535" y="1862406"/>
            <a:ext cx="2857500" cy="2220742"/>
          </a:xfrm>
          <a:prstGeom prst="rect">
            <a:avLst/>
          </a:prstGeom>
        </p:spPr>
      </p:pic>
      <p:pic>
        <p:nvPicPr>
          <p:cNvPr id="4" name="Рисунок 3">
            <a:extLst>
              <a:ext uri="{FF2B5EF4-FFF2-40B4-BE49-F238E27FC236}">
                <a16:creationId xmlns:a16="http://schemas.microsoft.com/office/drawing/2014/main" xmlns="" id="{D76637A1-20F2-4AC8-979B-42F826572F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573" y="4528453"/>
            <a:ext cx="2637874" cy="2273479"/>
          </a:xfrm>
          <a:prstGeom prst="rect">
            <a:avLst/>
          </a:prstGeom>
        </p:spPr>
      </p:pic>
    </p:spTree>
    <p:extLst>
      <p:ext uri="{BB962C8B-B14F-4D97-AF65-F5344CB8AC3E}">
        <p14:creationId xmlns:p14="http://schemas.microsoft.com/office/powerpoint/2010/main" val="1664728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9362FF-1242-41E5-A4E5-644099AF0D25}"/>
              </a:ext>
            </a:extLst>
          </p:cNvPr>
          <p:cNvSpPr>
            <a:spLocks noGrp="1"/>
          </p:cNvSpPr>
          <p:nvPr>
            <p:ph type="title"/>
          </p:nvPr>
        </p:nvSpPr>
        <p:spPr>
          <a:xfrm>
            <a:off x="457200" y="704088"/>
            <a:ext cx="8229600" cy="564672"/>
          </a:xfrm>
        </p:spPr>
        <p:txBody>
          <a:bodyPr>
            <a:normAutofit fontScale="90000"/>
          </a:bodyPr>
          <a:lstStyle/>
          <a:p>
            <a:pPr algn="ctr"/>
            <a:r>
              <a:rPr lang="ru-RU" sz="4000" b="1" i="1" dirty="0">
                <a:latin typeface="Times New Roman" panose="02020603050405020304" pitchFamily="18" charset="0"/>
                <a:cs typeface="Times New Roman" panose="02020603050405020304" pitchFamily="18" charset="0"/>
              </a:rPr>
              <a:t>Лепка из фольги</a:t>
            </a:r>
          </a:p>
        </p:txBody>
      </p:sp>
      <p:sp>
        <p:nvSpPr>
          <p:cNvPr id="3" name="Объект 2">
            <a:extLst>
              <a:ext uri="{FF2B5EF4-FFF2-40B4-BE49-F238E27FC236}">
                <a16:creationId xmlns:a16="http://schemas.microsoft.com/office/drawing/2014/main" xmlns="" id="{30848E07-61B7-4B7B-97DE-BC8B5F468CE1}"/>
              </a:ext>
            </a:extLst>
          </p:cNvPr>
          <p:cNvSpPr>
            <a:spLocks noGrp="1"/>
          </p:cNvSpPr>
          <p:nvPr>
            <p:ph idx="1"/>
          </p:nvPr>
        </p:nvSpPr>
        <p:spPr>
          <a:xfrm>
            <a:off x="457200" y="1484784"/>
            <a:ext cx="8229600" cy="4839816"/>
          </a:xfrm>
        </p:spPr>
        <p:txBody>
          <a:bodyPr/>
          <a:lstStyle/>
          <a:p>
            <a:r>
              <a:rPr lang="ru-RU" b="1" dirty="0"/>
              <a:t> Поделки делаются точно так же, как из пластилина - сначала раскатываются отдельные детали в виде обычных шариков и колбасок, которые затем соединяют вместе, образуя нужную поделку.</a:t>
            </a:r>
            <a:endParaRPr lang="ru-RU" dirty="0"/>
          </a:p>
        </p:txBody>
      </p:sp>
      <p:pic>
        <p:nvPicPr>
          <p:cNvPr id="10" name="Рисунок 9">
            <a:extLst>
              <a:ext uri="{FF2B5EF4-FFF2-40B4-BE49-F238E27FC236}">
                <a16:creationId xmlns:a16="http://schemas.microsoft.com/office/drawing/2014/main" xmlns="" id="{D1B492CD-72F5-4947-A176-DA8DCA9CAC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4337914"/>
            <a:ext cx="2664296" cy="2060848"/>
          </a:xfrm>
          <a:prstGeom prst="rect">
            <a:avLst/>
          </a:prstGeom>
        </p:spPr>
      </p:pic>
      <p:pic>
        <p:nvPicPr>
          <p:cNvPr id="16" name="Рисунок 15">
            <a:extLst>
              <a:ext uri="{FF2B5EF4-FFF2-40B4-BE49-F238E27FC236}">
                <a16:creationId xmlns:a16="http://schemas.microsoft.com/office/drawing/2014/main" xmlns="" id="{5E1A25F0-3C7C-476D-B17E-30C04E6AD3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645024"/>
            <a:ext cx="3096344" cy="3017905"/>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3645024"/>
            <a:ext cx="2736304" cy="301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999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8B67B8-C633-4772-9F39-546FE9E9A5AA}"/>
              </a:ext>
            </a:extLst>
          </p:cNvPr>
          <p:cNvSpPr>
            <a:spLocks noGrp="1"/>
          </p:cNvSpPr>
          <p:nvPr>
            <p:ph type="title"/>
          </p:nvPr>
        </p:nvSpPr>
        <p:spPr>
          <a:xfrm>
            <a:off x="419100" y="2293322"/>
            <a:ext cx="8305800" cy="1143000"/>
          </a:xfrm>
        </p:spPr>
        <p:txBody>
          <a:bodyPr>
            <a:normAutofit/>
          </a:bodyPr>
          <a:lstStyle/>
          <a:p>
            <a:pPr algn="ctr"/>
            <a:r>
              <a:rPr lang="ru-RU" sz="6000" b="1" i="1" dirty="0"/>
              <a:t>Спасибо за внимание!</a:t>
            </a:r>
          </a:p>
        </p:txBody>
      </p:sp>
    </p:spTree>
    <p:extLst>
      <p:ext uri="{BB962C8B-B14F-4D97-AF65-F5344CB8AC3E}">
        <p14:creationId xmlns:p14="http://schemas.microsoft.com/office/powerpoint/2010/main" val="231769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1143000"/>
          </a:xfrm>
        </p:spPr>
        <p:txBody>
          <a:bodyPr>
            <a:normAutofit/>
          </a:bodyPr>
          <a:lstStyle/>
          <a:p>
            <a:r>
              <a:rPr lang="ru-RU" sz="4000" b="1" dirty="0">
                <a:latin typeface="Times New Roman" pitchFamily="18" charset="0"/>
                <a:cs typeface="Times New Roman" pitchFamily="18" charset="0"/>
              </a:rPr>
              <a:t>            Приемы работы с фольгой:</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45429" y="1935163"/>
            <a:ext cx="5053141"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857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latin typeface="Times New Roman" pitchFamily="18" charset="0"/>
                <a:cs typeface="Times New Roman" pitchFamily="18" charset="0"/>
              </a:rPr>
              <a:t>       Виды работы с фольгой:</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65583" y="2636000"/>
            <a:ext cx="6212833" cy="298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a:extLst>
              <a:ext uri="{FF2B5EF4-FFF2-40B4-BE49-F238E27FC236}">
                <a16:creationId xmlns:a16="http://schemas.microsoft.com/office/drawing/2014/main" xmlns="" id="{A998B612-7154-4B7E-BD15-9D9C19956588}"/>
              </a:ext>
            </a:extLst>
          </p:cNvPr>
          <p:cNvSpPr/>
          <p:nvPr/>
        </p:nvSpPr>
        <p:spPr>
          <a:xfrm>
            <a:off x="1480011" y="5766343"/>
            <a:ext cx="2601592" cy="954107"/>
          </a:xfrm>
          <a:prstGeom prst="rect">
            <a:avLst/>
          </a:prstGeom>
        </p:spPr>
        <p:txBody>
          <a:bodyPr wrap="square">
            <a:spAutoFit/>
          </a:bodyPr>
          <a:lstStyle/>
          <a:p>
            <a:r>
              <a:rPr lang="ru-RU" sz="2800" b="1" dirty="0">
                <a:latin typeface="Times New Roman" pitchFamily="18" charset="0"/>
                <a:cs typeface="Times New Roman" pitchFamily="18" charset="0"/>
              </a:rPr>
              <a:t>И др.</a:t>
            </a:r>
            <a:br>
              <a:rPr lang="ru-RU" sz="2800" b="1" dirty="0">
                <a:latin typeface="Times New Roman" pitchFamily="18" charset="0"/>
                <a:cs typeface="Times New Roman" pitchFamily="18" charset="0"/>
              </a:rPr>
            </a:br>
            <a:endParaRPr lang="ru-RU" sz="2800" dirty="0"/>
          </a:p>
        </p:txBody>
      </p:sp>
    </p:spTree>
    <p:extLst>
      <p:ext uri="{BB962C8B-B14F-4D97-AF65-F5344CB8AC3E}">
        <p14:creationId xmlns:p14="http://schemas.microsoft.com/office/powerpoint/2010/main" val="703750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1440160"/>
          </a:xfrm>
        </p:spPr>
        <p:txBody>
          <a:bodyPr>
            <a:normAutofit fontScale="90000"/>
          </a:bodyPr>
          <a:lstStyle/>
          <a:p>
            <a:pPr algn="ctr"/>
            <a:r>
              <a:rPr lang="ru-RU" sz="6600" b="1" i="1" dirty="0" smtClean="0">
                <a:latin typeface="Times New Roman" pitchFamily="18" charset="0"/>
                <a:cs typeface="Times New Roman" pitchFamily="18" charset="0"/>
              </a:rPr>
              <a:t/>
            </a:r>
            <a:br>
              <a:rPr lang="ru-RU" sz="6600" b="1" i="1" dirty="0" smtClean="0">
                <a:latin typeface="Times New Roman" pitchFamily="18" charset="0"/>
                <a:cs typeface="Times New Roman" pitchFamily="18" charset="0"/>
              </a:rPr>
            </a:br>
            <a:r>
              <a:rPr lang="ru-RU" sz="6600" b="1" i="1" dirty="0">
                <a:latin typeface="Times New Roman" pitchFamily="18" charset="0"/>
                <a:cs typeface="Times New Roman" pitchFamily="18" charset="0"/>
              </a:rPr>
              <a:t/>
            </a:r>
            <a:br>
              <a:rPr lang="ru-RU" sz="6600" b="1" i="1" dirty="0">
                <a:latin typeface="Times New Roman" pitchFamily="18" charset="0"/>
                <a:cs typeface="Times New Roman" pitchFamily="18" charset="0"/>
              </a:rPr>
            </a:br>
            <a:r>
              <a:rPr lang="ru-RU" sz="6600" b="1" i="1" dirty="0" smtClean="0">
                <a:latin typeface="Times New Roman" pitchFamily="18" charset="0"/>
                <a:cs typeface="Times New Roman" pitchFamily="18" charset="0"/>
              </a:rPr>
              <a:t/>
            </a:r>
            <a:br>
              <a:rPr lang="ru-RU" sz="6600" b="1" i="1" dirty="0" smtClean="0">
                <a:latin typeface="Times New Roman" pitchFamily="18" charset="0"/>
                <a:cs typeface="Times New Roman" pitchFamily="18" charset="0"/>
              </a:rPr>
            </a:br>
            <a:r>
              <a:rPr lang="ru-RU" sz="6600" b="1" i="1" dirty="0" smtClean="0">
                <a:latin typeface="Times New Roman" pitchFamily="18" charset="0"/>
                <a:cs typeface="Times New Roman" pitchFamily="18" charset="0"/>
              </a:rPr>
              <a:t/>
            </a:r>
            <a:br>
              <a:rPr lang="ru-RU" sz="6600" b="1" i="1" dirty="0" smtClean="0">
                <a:latin typeface="Times New Roman" pitchFamily="18" charset="0"/>
                <a:cs typeface="Times New Roman" pitchFamily="18" charset="0"/>
              </a:rPr>
            </a:br>
            <a:r>
              <a:rPr lang="ru-RU" sz="6600" b="1" i="1" dirty="0">
                <a:latin typeface="Times New Roman" pitchFamily="18" charset="0"/>
                <a:cs typeface="Times New Roman" pitchFamily="18" charset="0"/>
              </a:rPr>
              <a:t/>
            </a:r>
            <a:br>
              <a:rPr lang="ru-RU" sz="6600" b="1" i="1" dirty="0">
                <a:latin typeface="Times New Roman" pitchFamily="18" charset="0"/>
                <a:cs typeface="Times New Roman" pitchFamily="18" charset="0"/>
              </a:rPr>
            </a:br>
            <a:r>
              <a:rPr lang="ru-RU" sz="6600" b="1" i="1" dirty="0" smtClean="0">
                <a:latin typeface="Times New Roman" pitchFamily="18" charset="0"/>
                <a:cs typeface="Times New Roman" pitchFamily="18" charset="0"/>
              </a:rPr>
              <a:t>Тиснение</a:t>
            </a:r>
            <a:r>
              <a:rPr lang="ru-RU" sz="6600" b="1" i="1" dirty="0">
                <a:latin typeface="Times New Roman" pitchFamily="18" charset="0"/>
                <a:cs typeface="Times New Roman" pitchFamily="18" charset="0"/>
              </a:rPr>
              <a:t/>
            </a:r>
            <a:br>
              <a:rPr lang="ru-RU" sz="6600" b="1" i="1" dirty="0">
                <a:latin typeface="Times New Roman" pitchFamily="18" charset="0"/>
                <a:cs typeface="Times New Roman" pitchFamily="18" charset="0"/>
              </a:rPr>
            </a:br>
            <a:r>
              <a:rPr lang="ru-RU" sz="3600" b="1" i="1" dirty="0">
                <a:latin typeface="Times New Roman" pitchFamily="18" charset="0"/>
                <a:cs typeface="Times New Roman" pitchFamily="18" charset="0"/>
              </a:rPr>
              <a:t>(рисование на фольге)</a:t>
            </a:r>
            <a:br>
              <a:rPr lang="ru-RU" sz="3600" b="1" i="1" dirty="0">
                <a:latin typeface="Times New Roman" pitchFamily="18" charset="0"/>
                <a:cs typeface="Times New Roman" pitchFamily="18" charset="0"/>
              </a:rPr>
            </a:br>
            <a:r>
              <a:rPr lang="ru-RU" sz="4000" b="1" i="1" dirty="0" smtClean="0">
                <a:solidFill>
                  <a:schemeClr val="tx2">
                    <a:lumMod val="60000"/>
                    <a:lumOff val="40000"/>
                  </a:schemeClr>
                </a:solidFill>
                <a:latin typeface="Times New Roman" pitchFamily="18" charset="0"/>
                <a:cs typeface="Times New Roman" pitchFamily="18" charset="0"/>
              </a:rPr>
              <a:t>Филин</a:t>
            </a:r>
            <a:endParaRPr lang="ru-RU" sz="6600" b="1" i="1" dirty="0">
              <a:solidFill>
                <a:schemeClr val="tx2">
                  <a:lumMod val="60000"/>
                  <a:lumOff val="40000"/>
                </a:schemeClr>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564904"/>
            <a:ext cx="6212833" cy="345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205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865950"/>
          </a:xfrm>
        </p:spPr>
        <p:txBody>
          <a:bodyPr>
            <a:noAutofit/>
          </a:bodyPr>
          <a:lstStyle/>
          <a:p>
            <a:r>
              <a:rPr lang="ru-RU" sz="3200" b="1" dirty="0">
                <a:latin typeface="Times New Roman" pitchFamily="18" charset="0"/>
                <a:cs typeface="Times New Roman" pitchFamily="18" charset="0"/>
              </a:rPr>
              <a:t>Простым карандашом на картоне рисуем контурное изображение, например, такое:</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1916832"/>
            <a:ext cx="635317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440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428768"/>
          </a:xfrm>
        </p:spPr>
        <p:txBody>
          <a:bodyPr>
            <a:noAutofit/>
          </a:bodyPr>
          <a:lstStyle/>
          <a:p>
            <a:r>
              <a:rPr lang="ru-RU" sz="2800" b="1" dirty="0">
                <a:latin typeface="Times New Roman" pitchFamily="18" charset="0"/>
                <a:cs typeface="Times New Roman" pitchFamily="18" charset="0"/>
              </a:rPr>
              <a:t>     </a:t>
            </a:r>
            <a:r>
              <a:rPr lang="ru-RU" sz="2400" b="1" dirty="0">
                <a:latin typeface="Times New Roman" pitchFamily="18" charset="0"/>
                <a:cs typeface="Times New Roman" pitchFamily="18" charset="0"/>
              </a:rPr>
              <a:t>Густым клеем обводим готовый рисунок по контуру. Можно прямо из тюбика, можно и кистью. Ждем до полного высыхания. </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     Вместо клея можно использовать пластилин.</a:t>
            </a:r>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7000" y="2224881"/>
            <a:ext cx="6350000" cy="3810000"/>
          </a:xfrm>
        </p:spPr>
      </p:pic>
    </p:spTree>
    <p:extLst>
      <p:ext uri="{BB962C8B-B14F-4D97-AF65-F5344CB8AC3E}">
        <p14:creationId xmlns:p14="http://schemas.microsoft.com/office/powerpoint/2010/main" val="559923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1143000"/>
          </a:xfrm>
        </p:spPr>
        <p:txBody>
          <a:bodyPr>
            <a:noAutofit/>
          </a:bodyPr>
          <a:lstStyle/>
          <a:p>
            <a:r>
              <a:rPr lang="ru-RU" sz="2000" b="1" dirty="0">
                <a:latin typeface="Times New Roman" pitchFamily="18" charset="0"/>
                <a:cs typeface="Times New Roman" pitchFamily="18" charset="0"/>
              </a:rPr>
              <a:t>Накладываем поверх картона с клеевым высохшим рисунком  алюминиевую фольгу. Заворачиваем ее края под заднюю сторону картона, подкладываем под заготовку что- то мягкое, например, альбом, и- рисуем (только карандаш не должен быть остро заточенным, иначе фольга прорвется; вместо карандаша можно использовать ватную палочку) Сначала обводим выпуклые клеевые контуры: они становятся объемными…</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7000" y="2420887"/>
            <a:ext cx="6350000" cy="4032449"/>
          </a:xfrm>
        </p:spPr>
      </p:pic>
    </p:spTree>
    <p:extLst>
      <p:ext uri="{BB962C8B-B14F-4D97-AF65-F5344CB8AC3E}">
        <p14:creationId xmlns:p14="http://schemas.microsoft.com/office/powerpoint/2010/main" val="5102415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519</TotalTime>
  <Words>412</Words>
  <Application>Microsoft Office PowerPoint</Application>
  <PresentationFormat>Экран (4:3)</PresentationFormat>
  <Paragraphs>43</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Поток</vt:lpstr>
      <vt:lpstr>            Работа с фольгой в детском саду                                                                                     Выполнил:                                                                     Гнутова Е.А.                                                                      воспитатель</vt:lpstr>
      <vt:lpstr>  </vt:lpstr>
      <vt:lpstr>          Фольга (пищевая)- это очень тонкий алюминиевый лист, применяемый для упаковки пищевых продуктов.  </vt:lpstr>
      <vt:lpstr>            Приемы работы с фольгой:</vt:lpstr>
      <vt:lpstr>       Виды работы с фольгой:</vt:lpstr>
      <vt:lpstr>     Тиснение (рисование на фольге) Филин</vt:lpstr>
      <vt:lpstr>Простым карандашом на картоне рисуем контурное изображение, например, такое:</vt:lpstr>
      <vt:lpstr>     Густым клеем обводим готовый рисунок по контуру. Можно прямо из тюбика, можно и кистью. Ждем до полного высыхания.       Вместо клея можно использовать пластилин.</vt:lpstr>
      <vt:lpstr>Накладываем поверх картона с клеевым высохшим рисунком  алюминиевую фольгу. Заворачиваем ее края под заднюю сторону картона, подкладываем под заготовку что- то мягкое, например, альбом, и- рисуем (только карандаш не должен быть остро заточенным, иначе фольга прорвется; вместо карандаша можно использовать ватную палочку) Сначала обводим выпуклые клеевые контуры: они становятся объемными…</vt:lpstr>
      <vt:lpstr>…а потом можно рисовать любые узоры на свой вкус!</vt:lpstr>
      <vt:lpstr>Презентация PowerPoint</vt:lpstr>
      <vt:lpstr>Вот что получилось: </vt:lpstr>
      <vt:lpstr>    Рисунок на фольге можно оформить и гуашью, фломастерами или акриловыми красками:</vt:lpstr>
      <vt:lpstr>   Гравировка (чеканка по фольге) Машинка</vt:lpstr>
      <vt:lpstr>       Шаг первый:      На подложку (альбом) кладем лист фольги, сверху -трафарет: </vt:lpstr>
      <vt:lpstr>        Обводим рисунок по контуру обратной стороной      кисточки или палочкой для суши:</vt:lpstr>
      <vt:lpstr>Убираем шаблон, получается вот такой рисунок на фольге:</vt:lpstr>
      <vt:lpstr>   Берем кисточку и начинаем выстукивать точки вокруг контура:</vt:lpstr>
      <vt:lpstr>      Затем начинаем чеканить отдельные детали машины. Начинаем сверху, с окошек:</vt:lpstr>
      <vt:lpstr>    Затем переворачиваем работу и обводим по контуру деталь, которую отчеканили:</vt:lpstr>
      <vt:lpstr>        По такому же принципу оформляем второе окно, колеса и фару. Накладываем картон на изнаночную сторону работы и загибаем ее края на картон. Картина готова! </vt:lpstr>
      <vt:lpstr>    Для продавливания рисунка, когда требуется, вместо кисточки и карандаша можно использовать инструменты с широким основанием. : </vt:lpstr>
      <vt:lpstr>     Методом чеканки можно быстро и увлекательно создать настоящие шедевры:</vt:lpstr>
      <vt:lpstr>Обертывание предметов Снеговик</vt:lpstr>
      <vt:lpstr>Презентация PowerPoint</vt:lpstr>
      <vt:lpstr>Презентация PowerPoint</vt:lpstr>
      <vt:lpstr>Таким способом можно оборачивать фольгой любые предметы и материалы (коробки, бутылки, фигурки изпластилина, проволоку…), создавать праздничные блестящие поделки:</vt:lpstr>
      <vt:lpstr>   Жгутиковое плетение</vt:lpstr>
      <vt:lpstr>Человечек (плетение из жгутиков)</vt:lpstr>
      <vt:lpstr>   Из жгутиков можно создать разные фигурки:</vt:lpstr>
      <vt:lpstr>Лепка из фольги</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Работа с фольгой</dc:title>
  <dc:creator>Opium</dc:creator>
  <cp:lastModifiedBy>Opium</cp:lastModifiedBy>
  <cp:revision>48</cp:revision>
  <dcterms:created xsi:type="dcterms:W3CDTF">2021-02-02T10:56:22Z</dcterms:created>
  <dcterms:modified xsi:type="dcterms:W3CDTF">2021-02-08T05:52:39Z</dcterms:modified>
</cp:coreProperties>
</file>